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85" r:id="rId4"/>
    <p:sldId id="257" r:id="rId5"/>
    <p:sldId id="286" r:id="rId6"/>
    <p:sldId id="287" r:id="rId7"/>
    <p:sldId id="294" r:id="rId8"/>
    <p:sldId id="293" r:id="rId9"/>
    <p:sldId id="292" r:id="rId10"/>
    <p:sldId id="291" r:id="rId11"/>
    <p:sldId id="29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25EA-950B-45E0-870F-41877BD19AF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9C97-8D21-44DD-8F13-E5AEDC442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25EA-950B-45E0-870F-41877BD19AF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9C97-8D21-44DD-8F13-E5AEDC442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25EA-950B-45E0-870F-41877BD19AF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9C97-8D21-44DD-8F13-E5AEDC442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25EA-950B-45E0-870F-41877BD19AF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9C97-8D21-44DD-8F13-E5AEDC442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25EA-950B-45E0-870F-41877BD19AF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9C97-8D21-44DD-8F13-E5AEDC442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25EA-950B-45E0-870F-41877BD19AF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9C97-8D21-44DD-8F13-E5AEDC442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25EA-950B-45E0-870F-41877BD19AF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9C97-8D21-44DD-8F13-E5AEDC442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25EA-950B-45E0-870F-41877BD19AF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9C97-8D21-44DD-8F13-E5AEDC442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25EA-950B-45E0-870F-41877BD19AF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9C97-8D21-44DD-8F13-E5AEDC442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25EA-950B-45E0-870F-41877BD19AF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9C97-8D21-44DD-8F13-E5AEDC442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25EA-950B-45E0-870F-41877BD19AF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9C97-8D21-44DD-8F13-E5AEDC442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225EA-950B-45E0-870F-41877BD19AF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9C97-8D21-44DD-8F13-E5AEDC442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jr1.ru/i/1024/4040-1920x1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71480"/>
            <a:ext cx="5500726" cy="1714512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Геометрия молекул</a:t>
            </a:r>
            <a:endParaRPr lang="ru-RU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643446"/>
            <a:ext cx="2643206" cy="1752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Подготовила: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Ученица 11 класса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МАОУ СОШ №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Г.Немана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Бабаева Юлия.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Руководитель: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Иванушкина М.Н.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detalimira.com/photos/2012/6/606/p472x302_d6LRRdMiqdxCSK4Ngk24EhNJIg4pDL7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286124"/>
            <a:ext cx="4495800" cy="2876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jr1.ru/i/1024/4040-1920x1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257676" cy="461488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/>
              <a:t>Как и окружающие нас предметы, молекулы имеют вполне определенную форму. О молекулах можно думать, как о маленьких предметах которые можно пощупать, потрогать, положить перед собой на стол, чтобы полюбоваться их формой со всех сторон.</a:t>
            </a:r>
          </a:p>
          <a:p>
            <a:pPr>
              <a:buNone/>
            </a:pPr>
            <a:endParaRPr lang="ru-RU" b="1" dirty="0"/>
          </a:p>
        </p:txBody>
      </p:sp>
      <p:pic>
        <p:nvPicPr>
          <p:cNvPr id="47106" name="Picture 2" descr="http://www.yugopolis.ru/data/mediadb/2383/0000/0597/597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472" y="3214686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jr1.ru/i/1024/4040-1920x1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Используемая 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4337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/>
              <a:t>Волошинов А.В. Математика и искусство М.:</a:t>
            </a:r>
            <a:r>
              <a:rPr lang="ru-RU" dirty="0" smtClean="0"/>
              <a:t>Просвещение,1992</a:t>
            </a:r>
          </a:p>
          <a:p>
            <a:r>
              <a:rPr lang="ru-RU" dirty="0" smtClean="0"/>
              <a:t>Полищук </a:t>
            </a:r>
            <a:r>
              <a:rPr lang="ru-RU" dirty="0"/>
              <a:t>В.Р.Как разглядеть молекулу М.:Химия,1979 </a:t>
            </a:r>
            <a:endParaRPr lang="ru-RU" dirty="0" smtClean="0"/>
          </a:p>
          <a:p>
            <a:r>
              <a:rPr lang="ru-RU" dirty="0" smtClean="0"/>
              <a:t>Потапов </a:t>
            </a:r>
            <a:r>
              <a:rPr lang="ru-RU" dirty="0"/>
              <a:t>В.М., И.Н.Чертков Строение и свойства органических веществ М.:Просвещение,1990 </a:t>
            </a:r>
            <a:endParaRPr lang="ru-RU" dirty="0" smtClean="0"/>
          </a:p>
          <a:p>
            <a:r>
              <a:rPr lang="ru-RU" dirty="0" smtClean="0"/>
              <a:t>Прохоров </a:t>
            </a:r>
            <a:r>
              <a:rPr lang="ru-RU" dirty="0"/>
              <a:t>Ю.В, Математический энциклопедический словарь М.: Советская энциклопедия,1988 </a:t>
            </a:r>
            <a:endParaRPr lang="ru-RU" dirty="0" smtClean="0"/>
          </a:p>
          <a:p>
            <a:r>
              <a:rPr lang="ru-RU" dirty="0" err="1" smtClean="0"/>
              <a:t>Салем</a:t>
            </a:r>
            <a:r>
              <a:rPr lang="ru-RU" dirty="0" smtClean="0"/>
              <a:t> </a:t>
            </a:r>
            <a:r>
              <a:rPr lang="ru-RU" dirty="0"/>
              <a:t>Л. Чудесная молекула М.:</a:t>
            </a:r>
            <a:r>
              <a:rPr lang="ru-RU" dirty="0" smtClean="0"/>
              <a:t>Мир,1983</a:t>
            </a:r>
          </a:p>
          <a:p>
            <a:r>
              <a:rPr lang="ru-RU" dirty="0" err="1" smtClean="0"/>
              <a:t>Терешин</a:t>
            </a:r>
            <a:r>
              <a:rPr lang="ru-RU" dirty="0" smtClean="0"/>
              <a:t> </a:t>
            </a:r>
            <a:r>
              <a:rPr lang="ru-RU" dirty="0"/>
              <a:t>Г.С. Химическая связь и строение вещества М.:</a:t>
            </a:r>
            <a:r>
              <a:rPr lang="ru-RU" dirty="0" smtClean="0"/>
              <a:t>Просвещение,1980</a:t>
            </a:r>
          </a:p>
          <a:p>
            <a:r>
              <a:rPr lang="en-US" dirty="0"/>
              <a:t>http://</a:t>
            </a:r>
            <a:r>
              <a:rPr lang="en-US" dirty="0" smtClean="0"/>
              <a:t>www.hemi.nsu.ru/ucheb136.htm.</a:t>
            </a:r>
            <a:endParaRPr lang="en-US" dirty="0"/>
          </a:p>
          <a:p>
            <a:r>
              <a:rPr lang="en-US" dirty="0" smtClean="0"/>
              <a:t>http</a:t>
            </a:r>
            <a:r>
              <a:rPr lang="en-US" dirty="0"/>
              <a:t>://www.rusedu./detail_982.html</a:t>
            </a:r>
            <a:r>
              <a:rPr lang="en-US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jr1.ru/i/1024/4040-1920x1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/>
              <a:t>Геометрия молекул непосредственно связана со строением атома. Представление о пространственном строении молекул веществ важно для химии в целом как для науки, изучающей вещества, их свойства, способы получения и использования.</a:t>
            </a:r>
          </a:p>
          <a:p>
            <a:r>
              <a:rPr lang="ru-RU" dirty="0"/>
              <a:t>Кроме того, представления о пространственном строении молекул развивают абстрактное и пространственное мышление, что становится особенно актуально в условиях современного развития науки и техники.</a:t>
            </a:r>
          </a:p>
          <a:p>
            <a:r>
              <a:rPr lang="ru-RU" dirty="0"/>
              <a:t>К сожалению, этот материал либо выводится за рамки учебных программ, либо на его изучение отводится немного времени.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jr1.ru/i/1024/4040-1920x1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Цель работы</a:t>
            </a:r>
            <a:endParaRPr lang="ru-RU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719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Установить, молекулы каких веществ имеют линейную, треугольную, пирамидальную конфигурацию</a:t>
            </a:r>
          </a:p>
          <a:p>
            <a:r>
              <a:rPr lang="ru-RU" dirty="0"/>
              <a:t>Установить какие ассоциации возникают при виде этих молекул</a:t>
            </a:r>
          </a:p>
          <a:p>
            <a:r>
              <a:rPr lang="ru-RU" dirty="0"/>
              <a:t>Узнать в виде каких геометрических фигур можно представить модели молекул? 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jr1.ru/i/1024/4040-1920x1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Многоугольники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4900618" cy="475775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/>
              <a:t>Примером красоты формы и содержания является структурная формула бензола С</a:t>
            </a:r>
            <a:r>
              <a:rPr lang="ru-RU" baseline="-25000" dirty="0"/>
              <a:t>6</a:t>
            </a:r>
            <a:r>
              <a:rPr lang="ru-RU" dirty="0"/>
              <a:t>Н</a:t>
            </a:r>
            <a:r>
              <a:rPr lang="ru-RU" baseline="-25000" dirty="0"/>
              <a:t>6</a:t>
            </a:r>
            <a:r>
              <a:rPr lang="ru-RU" dirty="0"/>
              <a:t>. 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В основе формулы лежит правильный шестиугольник – геометрическая фигура, обладающая многими видами симметрии.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Формула бензола также отражает взаимное расположение атомов в молекуле и порядок связи между ними – и в этом её внутренняя красота, красота содержания.</a:t>
            </a:r>
          </a:p>
        </p:txBody>
      </p:sp>
      <p:pic>
        <p:nvPicPr>
          <p:cNvPr id="18438" name="Picture 6" descr="http://www.peacelink.it/ecologia/images/3634_a7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285860"/>
            <a:ext cx="2071678" cy="2071678"/>
          </a:xfrm>
          <a:prstGeom prst="rect">
            <a:avLst/>
          </a:prstGeom>
          <a:noFill/>
        </p:spPr>
      </p:pic>
      <p:pic>
        <p:nvPicPr>
          <p:cNvPr id="18440" name="Picture 8" descr="http://www.chemistry.ssu.samara.ru/chem2/pic/u71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643314"/>
            <a:ext cx="3009900" cy="279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jr1.ru/i/1024/4040-1920x1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Многогранники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543428" cy="48291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/>
              <a:t>Молекулы чрезвычайно разнообразны- </a:t>
            </a:r>
            <a:br>
              <a:rPr lang="ru-RU" dirty="0"/>
            </a:br>
            <a:r>
              <a:rPr lang="ru-RU" dirty="0"/>
              <a:t>молекула метана имеет форму правильного </a:t>
            </a:r>
            <a:r>
              <a:rPr lang="ru-RU" dirty="0" smtClean="0"/>
              <a:t>тетраэдра, молекула </a:t>
            </a:r>
            <a:r>
              <a:rPr lang="ru-RU" dirty="0" err="1"/>
              <a:t>паракорбарана</a:t>
            </a:r>
            <a:r>
              <a:rPr lang="ru-RU" dirty="0"/>
              <a:t> с десятью атомами бора и двумя атомами </a:t>
            </a:r>
            <a:br>
              <a:rPr lang="ru-RU" dirty="0"/>
            </a:br>
            <a:r>
              <a:rPr lang="ru-RU" dirty="0"/>
              <a:t>углерода представляет собой икосаэдр с двенадцатью вершинами.</a:t>
            </a:r>
          </a:p>
        </p:txBody>
      </p:sp>
      <p:pic>
        <p:nvPicPr>
          <p:cNvPr id="52226" name="Picture 2" descr="http://www.distedu.ru/mirror/_chem/school-sector.relarn.ru/nsm/chemistry/Rus/Data/Text/Ch3_2-11/img00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571612"/>
            <a:ext cx="1533525" cy="1628776"/>
          </a:xfrm>
          <a:prstGeom prst="rect">
            <a:avLst/>
          </a:prstGeom>
          <a:noFill/>
        </p:spPr>
      </p:pic>
      <p:pic>
        <p:nvPicPr>
          <p:cNvPr id="52228" name="Picture 4" descr="http://upload.wikimedia.org/wikipedia/commons/8/83/Tetrahedr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1500174"/>
            <a:ext cx="1928794" cy="1820806"/>
          </a:xfrm>
          <a:prstGeom prst="rect">
            <a:avLst/>
          </a:prstGeom>
          <a:noFill/>
        </p:spPr>
      </p:pic>
      <p:pic>
        <p:nvPicPr>
          <p:cNvPr id="52230" name="Picture 6" descr="http://forum.lightray.ru/download/file.php?id=5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4357694"/>
            <a:ext cx="1857388" cy="18573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16" y="6286520"/>
            <a:ext cx="1112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u="sng" dirty="0" smtClean="0"/>
              <a:t>Икосаэдр</a:t>
            </a:r>
            <a:endParaRPr lang="ru-RU" i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5786446" y="3286124"/>
            <a:ext cx="3000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u="sng" dirty="0" smtClean="0"/>
              <a:t>Молекула этана имеющая форму правильного тетраэдра</a:t>
            </a:r>
            <a:endParaRPr lang="ru-RU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jr1.ru/i/1024/4040-1920x1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Молекулы-сэндвичи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1571612"/>
            <a:ext cx="5257808" cy="468632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Существуют даже многослойные сэндвичи </a:t>
            </a:r>
            <a:r>
              <a:rPr lang="ru-RU" dirty="0" smtClean="0"/>
              <a:t>–молекула </a:t>
            </a:r>
            <a:r>
              <a:rPr lang="ru-RU" dirty="0" err="1"/>
              <a:t>гексакорбонила</a:t>
            </a:r>
            <a:r>
              <a:rPr lang="ru-RU" dirty="0"/>
              <a:t> хрома образует октаэдр </a:t>
            </a:r>
            <a:r>
              <a:rPr lang="ru-RU" dirty="0" smtClean="0"/>
              <a:t>и молекула </a:t>
            </a:r>
            <a:r>
              <a:rPr lang="ru-RU" dirty="0" err="1" smtClean="0"/>
              <a:t>трисциклапентадиенилдиникеля</a:t>
            </a:r>
            <a:r>
              <a:rPr lang="ru-RU" dirty="0"/>
              <a:t>, в которой три </a:t>
            </a:r>
            <a:r>
              <a:rPr lang="ru-RU" dirty="0" smtClean="0"/>
              <a:t>углеродных </a:t>
            </a:r>
            <a:r>
              <a:rPr lang="ru-RU" dirty="0"/>
              <a:t>пятиугольника чередуются с двумя атомами металла.</a:t>
            </a:r>
          </a:p>
        </p:txBody>
      </p:sp>
      <p:pic>
        <p:nvPicPr>
          <p:cNvPr id="51202" name="Picture 2" descr="http://www.viewzone.com/ufo.graphe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860"/>
            <a:ext cx="2657494" cy="2214578"/>
          </a:xfrm>
          <a:prstGeom prst="rect">
            <a:avLst/>
          </a:prstGeom>
          <a:noFill/>
        </p:spPr>
      </p:pic>
      <p:pic>
        <p:nvPicPr>
          <p:cNvPr id="51204" name="Picture 4" descr="http://www.detski-ostrov.ru/images/stories/geometry/Octahedron_general_200x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29066"/>
            <a:ext cx="2813078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jr1.ru/i/1024/4040-1920x1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Вредные и полезные молекулы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643050"/>
            <a:ext cx="4357686" cy="411481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/>
              <a:t>Оксид </a:t>
            </a:r>
            <a:r>
              <a:rPr lang="ru-RU" b="1" dirty="0" smtClean="0"/>
              <a:t>углерода </a:t>
            </a:r>
            <a:r>
              <a:rPr lang="he-IL" b="1" dirty="0" smtClean="0"/>
              <a:t>װ)</a:t>
            </a:r>
            <a:r>
              <a:rPr lang="ru-RU" b="1" dirty="0" smtClean="0"/>
              <a:t>)</a:t>
            </a:r>
            <a:endParaRPr lang="he-IL" dirty="0"/>
          </a:p>
          <a:p>
            <a:r>
              <a:rPr lang="ru-RU" dirty="0"/>
              <a:t>Быстродействующий яд, </a:t>
            </a:r>
            <a:r>
              <a:rPr lang="ru-RU" dirty="0" smtClean="0"/>
              <a:t>потому что </a:t>
            </a:r>
            <a:r>
              <a:rPr lang="ru-RU" dirty="0"/>
              <a:t>он связывается с кровью </a:t>
            </a:r>
            <a:r>
              <a:rPr lang="ru-RU" dirty="0" smtClean="0"/>
              <a:t>быстрее чем </a:t>
            </a:r>
            <a:r>
              <a:rPr lang="ru-RU" dirty="0"/>
              <a:t>кислород, которым мы </a:t>
            </a:r>
            <a:r>
              <a:rPr lang="ru-RU" dirty="0" smtClean="0"/>
              <a:t>дышим. </a:t>
            </a:r>
          </a:p>
          <a:p>
            <a:pPr>
              <a:buNone/>
            </a:pPr>
            <a:r>
              <a:rPr lang="ru-RU" b="1" dirty="0" smtClean="0"/>
              <a:t>Молекула кислорода</a:t>
            </a:r>
          </a:p>
          <a:p>
            <a:r>
              <a:rPr lang="ru-RU" dirty="0"/>
              <a:t> Простое вещество </a:t>
            </a:r>
            <a:r>
              <a:rPr lang="ru-RU" b="1" dirty="0"/>
              <a:t>кислород</a:t>
            </a:r>
            <a:r>
              <a:rPr lang="ru-RU" dirty="0"/>
              <a:t> </a:t>
            </a:r>
            <a:r>
              <a:rPr lang="ru-RU" dirty="0" smtClean="0"/>
              <a:t>при</a:t>
            </a:r>
            <a:r>
              <a:rPr lang="ru-RU" dirty="0"/>
              <a:t> нормальных условиях — газ без цвета, вкуса и запаха, </a:t>
            </a:r>
            <a:r>
              <a:rPr lang="ru-RU" dirty="0" smtClean="0"/>
              <a:t>молекула которого </a:t>
            </a:r>
            <a:r>
              <a:rPr lang="ru-RU" dirty="0"/>
              <a:t>состоит из двух атомов кислорода (формула O</a:t>
            </a:r>
            <a:r>
              <a:rPr lang="ru-RU" baseline="-25000" dirty="0"/>
              <a:t>2</a:t>
            </a:r>
            <a:r>
              <a:rPr lang="ru-RU" dirty="0"/>
              <a:t>), в связи с чем его также называют </a:t>
            </a:r>
            <a:r>
              <a:rPr lang="ru-RU" i="1" dirty="0"/>
              <a:t>дикислород</a:t>
            </a:r>
            <a:endParaRPr lang="ru-RU" b="1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4034" name="Picture 2" descr="http://upload.wikimedia.org/wikipedia/commons/a/a7/Carbon-monoxide-3D-vd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7298"/>
            <a:ext cx="2000232" cy="1583820"/>
          </a:xfrm>
          <a:prstGeom prst="rect">
            <a:avLst/>
          </a:prstGeom>
          <a:noFill/>
        </p:spPr>
      </p:pic>
      <p:pic>
        <p:nvPicPr>
          <p:cNvPr id="44036" name="Picture 4" descr="http://florish.ru/wp-content/uploads/2012/06/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429000"/>
            <a:ext cx="2143125" cy="21431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5786454"/>
            <a:ext cx="226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u="sng" dirty="0" smtClean="0"/>
              <a:t>Молекула кислорода</a:t>
            </a:r>
            <a:endParaRPr lang="ru-RU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920889"/>
            <a:ext cx="2841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u="sng" dirty="0" smtClean="0"/>
              <a:t>Молекула оксида углерода</a:t>
            </a:r>
            <a:endParaRPr lang="ru-RU" i="1" u="sng" dirty="0"/>
          </a:p>
        </p:txBody>
      </p:sp>
      <p:pic>
        <p:nvPicPr>
          <p:cNvPr id="44038" name="Picture 6" descr="http://tainy.net/wp-content/uploads/2010/06/090a353b2e6c684c3cb08b764ed7bb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4572008"/>
            <a:ext cx="2428892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jr1.ru/i/1024/4040-1920x1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9"/>
            <a:ext cx="4143404" cy="2571767"/>
          </a:xfrm>
        </p:spPr>
        <p:txBody>
          <a:bodyPr/>
          <a:lstStyle/>
          <a:p>
            <a:r>
              <a:rPr lang="ru-RU" b="1" dirty="0"/>
              <a:t>Углеродные скелеты могут складываться компактно в </a:t>
            </a:r>
            <a:br>
              <a:rPr lang="ru-RU" b="1" dirty="0"/>
            </a:br>
            <a:r>
              <a:rPr lang="ru-RU" b="1" dirty="0"/>
              <a:t>призмы или кубы</a:t>
            </a:r>
            <a:endParaRPr lang="ru-RU" dirty="0"/>
          </a:p>
        </p:txBody>
      </p:sp>
      <p:pic>
        <p:nvPicPr>
          <p:cNvPr id="45058" name="Picture 2" descr="http://dic.academic.ru/pictures/wiki/files/67/Cyclobutane-3D-ball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5400" y="0"/>
            <a:ext cx="2683968" cy="29289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00694" y="2714620"/>
            <a:ext cx="257243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i="1" u="sng" dirty="0" smtClean="0"/>
              <a:t>Молекула </a:t>
            </a:r>
            <a:r>
              <a:rPr lang="ru-RU" i="1" u="sng" dirty="0" err="1" smtClean="0"/>
              <a:t>циклобутана</a:t>
            </a:r>
            <a:endParaRPr lang="ru-RU" i="1" u="sng" dirty="0"/>
          </a:p>
        </p:txBody>
      </p:sp>
      <p:pic>
        <p:nvPicPr>
          <p:cNvPr id="45060" name="Picture 4" descr="http://en.academic.ru/pictures/enwiki/50/220px-Carborane-acid-3D-ball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14752"/>
            <a:ext cx="2095500" cy="19907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43504" y="5715016"/>
            <a:ext cx="11423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i="1" u="sng" dirty="0" err="1" smtClean="0"/>
              <a:t>Карборан</a:t>
            </a:r>
            <a:endParaRPr lang="ru-RU" i="1" u="sng" dirty="0"/>
          </a:p>
        </p:txBody>
      </p:sp>
      <p:pic>
        <p:nvPicPr>
          <p:cNvPr id="45062" name="Picture 6" descr="http://itc.ua/img/ko/2007/14/0214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643314"/>
            <a:ext cx="2203336" cy="221457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00100" y="6215082"/>
            <a:ext cx="115185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i="1" u="sng" dirty="0" smtClean="0"/>
              <a:t>Фуллерен</a:t>
            </a:r>
            <a:endParaRPr lang="ru-RU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jr1.ru/i/1024/4040-1920x1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Фантазии молекул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4329114" cy="2614617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Молекула воды. Она </a:t>
            </a:r>
            <a:r>
              <a:rPr lang="ru-RU"/>
              <a:t>напоминает </a:t>
            </a:r>
            <a:r>
              <a:rPr lang="ru-RU" smtClean="0"/>
              <a:t>яблоко</a:t>
            </a:r>
            <a:r>
              <a:rPr lang="ru-RU" smtClean="0"/>
              <a:t>(атом </a:t>
            </a:r>
            <a:r>
              <a:rPr lang="ru-RU" dirty="0"/>
              <a:t>кислорода), к которому прикреплены два абрикоса(атомы водорода).</a:t>
            </a:r>
          </a:p>
          <a:p>
            <a:endParaRPr lang="ru-RU" dirty="0"/>
          </a:p>
        </p:txBody>
      </p:sp>
      <p:pic>
        <p:nvPicPr>
          <p:cNvPr id="46082" name="Picture 2" descr="http://meitav-pt.co.il/UserFiles/Image/meitavkids/org/iStock_000001892614X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357298"/>
            <a:ext cx="3305175" cy="3295651"/>
          </a:xfrm>
          <a:prstGeom prst="rect">
            <a:avLst/>
          </a:prstGeom>
          <a:noFill/>
        </p:spPr>
      </p:pic>
      <p:pic>
        <p:nvPicPr>
          <p:cNvPr id="46084" name="Picture 4" descr="http://www.nyapplecountry.com/images/photosvarieties/redrome0472.jpg"/>
          <p:cNvPicPr>
            <a:picLocks noChangeAspect="1" noChangeArrowheads="1"/>
          </p:cNvPicPr>
          <p:nvPr/>
        </p:nvPicPr>
        <p:blipFill>
          <a:blip r:embed="rId4" cstate="print"/>
          <a:srcRect l="4386" t="7293" r="18859" b="7618"/>
          <a:stretch>
            <a:fillRect/>
          </a:stretch>
        </p:blipFill>
        <p:spPr bwMode="auto">
          <a:xfrm>
            <a:off x="1071538" y="3929066"/>
            <a:ext cx="2500330" cy="2500330"/>
          </a:xfrm>
          <a:prstGeom prst="rect">
            <a:avLst/>
          </a:prstGeom>
          <a:noFill/>
        </p:spPr>
      </p:pic>
      <p:pic>
        <p:nvPicPr>
          <p:cNvPr id="46086" name="Picture 6" descr="http://www.zhaba.ru/_pics/1n3svagmeu3t426m.jpg"/>
          <p:cNvPicPr>
            <a:picLocks noChangeAspect="1" noChangeArrowheads="1"/>
          </p:cNvPicPr>
          <p:nvPr/>
        </p:nvPicPr>
        <p:blipFill>
          <a:blip r:embed="rId5" cstate="print"/>
          <a:srcRect l="14063" t="18116" r="50312" b="11232"/>
          <a:stretch>
            <a:fillRect/>
          </a:stretch>
        </p:blipFill>
        <p:spPr bwMode="auto">
          <a:xfrm>
            <a:off x="0" y="5245005"/>
            <a:ext cx="1571636" cy="1612995"/>
          </a:xfrm>
          <a:prstGeom prst="rect">
            <a:avLst/>
          </a:prstGeom>
          <a:noFill/>
        </p:spPr>
      </p:pic>
      <p:pic>
        <p:nvPicPr>
          <p:cNvPr id="46088" name="Picture 8" descr="http://www.zhaba.ru/_pics/1n3svagmeu3t426m.jpg"/>
          <p:cNvPicPr>
            <a:picLocks noChangeAspect="1" noChangeArrowheads="1"/>
          </p:cNvPicPr>
          <p:nvPr/>
        </p:nvPicPr>
        <p:blipFill>
          <a:blip r:embed="rId5" cstate="print"/>
          <a:srcRect l="14063" t="18116" r="50312" b="11231"/>
          <a:stretch>
            <a:fillRect/>
          </a:stretch>
        </p:blipFill>
        <p:spPr bwMode="auto">
          <a:xfrm>
            <a:off x="3214678" y="5214926"/>
            <a:ext cx="1600944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353</Words>
  <Application>Microsoft Office PowerPoint</Application>
  <PresentationFormat>Экран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Геометрия молекул</vt:lpstr>
      <vt:lpstr>Введение</vt:lpstr>
      <vt:lpstr>Цель работы</vt:lpstr>
      <vt:lpstr>Многоугольники</vt:lpstr>
      <vt:lpstr>Многогранники</vt:lpstr>
      <vt:lpstr>Молекулы-сэндвичи</vt:lpstr>
      <vt:lpstr>Вредные и полезные молекулы</vt:lpstr>
      <vt:lpstr>Слайд 8</vt:lpstr>
      <vt:lpstr>Фантазии молекул</vt:lpstr>
      <vt:lpstr>Вывод</vt:lpstr>
      <vt:lpstr>Используемая литература</vt:lpstr>
    </vt:vector>
  </TitlesOfParts>
  <Company>School4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Геометрия молекул</dc:title>
  <dc:creator>WiZaRd</dc:creator>
  <cp:lastModifiedBy>WiZaRd</cp:lastModifiedBy>
  <cp:revision>19</cp:revision>
  <dcterms:created xsi:type="dcterms:W3CDTF">2013-02-17T11:49:06Z</dcterms:created>
  <dcterms:modified xsi:type="dcterms:W3CDTF">2013-02-28T19:59:51Z</dcterms:modified>
</cp:coreProperties>
</file>