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9" r:id="rId5"/>
    <p:sldId id="258" r:id="rId6"/>
    <p:sldId id="267" r:id="rId7"/>
    <p:sldId id="273" r:id="rId8"/>
    <p:sldId id="272" r:id="rId9"/>
    <p:sldId id="265" r:id="rId10"/>
    <p:sldId id="270" r:id="rId11"/>
    <p:sldId id="266" r:id="rId12"/>
    <p:sldId id="271" r:id="rId13"/>
    <p:sldId id="274" r:id="rId14"/>
    <p:sldId id="263" r:id="rId15"/>
    <p:sldId id="264" r:id="rId16"/>
    <p:sldId id="262" r:id="rId17"/>
    <p:sldId id="275" r:id="rId18"/>
    <p:sldId id="276" r:id="rId19"/>
    <p:sldId id="277" r:id="rId20"/>
    <p:sldId id="259" r:id="rId21"/>
    <p:sldId id="278" r:id="rId22"/>
    <p:sldId id="279" r:id="rId23"/>
    <p:sldId id="280" r:id="rId24"/>
    <p:sldId id="260" r:id="rId25"/>
    <p:sldId id="281" r:id="rId26"/>
    <p:sldId id="26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0EE5EA-B740-4A3A-902A-3B67A7A3CBDA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B06FD6-AC87-4497-BE4D-FF0F2EB01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silykandinsky.ru/work-37.php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wassilykandinsky.ru/work-3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://www.wassilykandinsky.ru/work-66.php" TargetMode="External"/><Relationship Id="rId4" Type="http://schemas.openxmlformats.org/officeDocument/2006/relationships/hyperlink" Target="http://www.wassilykandinsky.ru/museums.php?museum=1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wassilykandinsky.ru/work-44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hyperlink" Target="http://www.wassilykandinsky.ru/work-45.php" TargetMode="External"/><Relationship Id="rId4" Type="http://schemas.openxmlformats.org/officeDocument/2006/relationships/hyperlink" Target="http://www.wassilykandinsky.ru/museums.php?museum=12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wassilykandinsky.ru/work-46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12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silykandinsky.ru/year-1923.php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wassilykandinsky.ru/work-347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15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wassilykandinsky.ru/work-349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1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wassilykandinsky.ru/work-65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14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wassilykandinsky.ru/work-348.php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silykandinsky.ru/year-1942.ph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assilykandinsky.ru/museums.php?museum=28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wassilykandinsky.ru/work-202.php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www.wassilykandinsky.ru/work-345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ssilykandinsky.ru/work-64.php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assilykandinsky.ru/work-345.php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wassilykandinsky.ru/work-344.php" TargetMode="Externa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ssilykandinsky.ru/work-306.php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wassilykandinsky.ru/work-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assilykandinsky.ru/work-76.php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wassilykandinsky.ru/work-77.php" TargetMode="External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ru/images2/kandinsky95.jpg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smallbay.ru/images2/kandinsky5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mallbay.ru/images2/kandinsky7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smallbay.ru/images2/kandinsky9.jpg" TargetMode="External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Абстракционизм </a:t>
            </a:r>
            <a:br>
              <a:rPr lang="ru-RU" dirty="0" smtClean="0"/>
            </a:br>
            <a:r>
              <a:rPr lang="ru-RU" dirty="0" smtClean="0"/>
              <a:t>В. Кандинского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60648"/>
            <a:ext cx="4474840" cy="72008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НОВЫЙ  ХУДОЖЕСТВЕННЫЙ  ЯЗЫК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513170" cy="550632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. Не отказываясь пока от сюжета, Кандинский начинает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по-своему трактовать законы перспективы и постепенно расширяет палитру.</a:t>
            </a:r>
            <a:r>
              <a:rPr lang="ru-RU" sz="2400" dirty="0" smtClean="0"/>
              <a:t> Его пейзажи превращаются в необычные плоскости яркого, густого цвета.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"Меня мало интересовали деревья или дома сами по себе, - вспоминал художник. - Накладывая на холст цветные линии и пятна, я хотел заставить предметы петь с той силой, что была известна мне одному".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Поиск своего языка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009114" cy="5245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4300" dirty="0" smtClean="0"/>
              <a:t>1912</a:t>
            </a:r>
            <a:r>
              <a:rPr lang="ru-RU" sz="2400" dirty="0" smtClean="0"/>
              <a:t> годом датируются </a:t>
            </a:r>
            <a:r>
              <a:rPr lang="ru-RU" sz="3000" dirty="0" smtClean="0"/>
              <a:t>первые принципиально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абстрактные картины</a:t>
            </a:r>
            <a:r>
              <a:rPr lang="ru-RU" sz="3000" dirty="0" smtClean="0"/>
              <a:t> Кандинского, называемые им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"впечатлениями", "импровизациями" </a:t>
            </a:r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или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"композициями</a:t>
            </a:r>
            <a:r>
              <a:rPr lang="ru-RU" sz="3000" dirty="0" smtClean="0"/>
              <a:t>".</a:t>
            </a:r>
            <a:r>
              <a:rPr lang="ru-RU" sz="2400" dirty="0" smtClean="0"/>
              <a:t> </a:t>
            </a:r>
            <a:r>
              <a:rPr lang="ru-RU" sz="3100" dirty="0" smtClean="0"/>
              <a:t>Впечатление, объяснял он, возникает как непосредственный отклик на явления реального мира, импровизация чисто интуитивна, а композиция строится на основе подготовительных этюдов.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Рождение стиля 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3140968"/>
            <a:ext cx="29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1913 Наплыв импровизации</a:t>
            </a:r>
            <a:endParaRPr lang="ru-RU" dirty="0"/>
          </a:p>
        </p:txBody>
      </p:sp>
      <p:pic>
        <p:nvPicPr>
          <p:cNvPr id="6" name="Рисунок 5" descr="http://smallbay.ru/images2/kandinsky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2361">
            <a:off x="4793373" y="310608"/>
            <a:ext cx="4122340" cy="26876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Художник Василий Кандинский. Импровизация. Ущелье. 19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18845">
            <a:off x="5511713" y="3746141"/>
            <a:ext cx="2983974" cy="27227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195736" y="63093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Импровизация. Ущелье.1914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377266" cy="51736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 этого времени уже можно говорить о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"стиле Кандинского". </a:t>
            </a:r>
            <a:r>
              <a:rPr lang="ru-RU" sz="2400" dirty="0" smtClean="0"/>
              <a:t>Немногие (вроде Франца Марка, ставшего его соратником) поняли смысл его исканий; большинству новые работы Кандинского показались бессмысленной мазней. Художник был вынужден защищаться: "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не собираюсь изображать музыку, - писал он. - Я не собираюсь изображать свои мысли... Я хочу всего лишь создавать хорошие, необходимые, живые картины, которые будут понятны хотя бы нескольким зрителям".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Стиль Кандинского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удожник Василий Кандинский. Импровизация. Ущелье. 191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664"/>
            <a:ext cx="4286969" cy="43637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80112" y="4581129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2"/>
              </a:rPr>
              <a:t>"Импровизация. Ущелье"</a:t>
            </a:r>
            <a:endParaRPr lang="ru-RU" b="1" dirty="0" smtClean="0"/>
          </a:p>
          <a:p>
            <a:r>
              <a:rPr lang="ru-RU" dirty="0" smtClean="0"/>
              <a:t>1914 г</a:t>
            </a:r>
            <a:br>
              <a:rPr lang="ru-RU" dirty="0" smtClean="0"/>
            </a:br>
            <a:r>
              <a:rPr lang="ru-RU" dirty="0" smtClean="0"/>
              <a:t>Холст, масло</a:t>
            </a:r>
            <a:br>
              <a:rPr lang="ru-RU" dirty="0" smtClean="0"/>
            </a:br>
            <a:r>
              <a:rPr lang="ru-RU" dirty="0" smtClean="0"/>
              <a:t>110х110 см </a:t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Мюнхен, Городская галерея в </a:t>
            </a:r>
            <a:r>
              <a:rPr lang="ru-RU" dirty="0" err="1" smtClean="0">
                <a:hlinkClick r:id="rId4"/>
              </a:rPr>
              <a:t>Ленбаххаузе</a:t>
            </a:r>
            <a:endParaRPr lang="ru-RU" dirty="0"/>
          </a:p>
        </p:txBody>
      </p:sp>
      <p:pic>
        <p:nvPicPr>
          <p:cNvPr id="6" name="Рисунок 5" descr="Художник Василий Кандинский. Красное пятно II. 1921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852936"/>
            <a:ext cx="4176464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95536" y="54868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5"/>
              </a:rPr>
              <a:t>"Красное пятно II"</a:t>
            </a:r>
            <a:endParaRPr lang="ru-RU" b="1" dirty="0" smtClean="0"/>
          </a:p>
          <a:p>
            <a:r>
              <a:rPr lang="ru-RU" dirty="0" smtClean="0"/>
              <a:t>1921 г</a:t>
            </a:r>
            <a:br>
              <a:rPr lang="ru-RU" dirty="0" smtClean="0"/>
            </a:br>
            <a:r>
              <a:rPr lang="ru-RU" dirty="0" smtClean="0"/>
              <a:t>Холст, масло</a:t>
            </a:r>
            <a:br>
              <a:rPr lang="ru-RU" dirty="0" smtClean="0"/>
            </a:br>
            <a:r>
              <a:rPr lang="ru-RU" dirty="0" smtClean="0"/>
              <a:t>131х181 см </a:t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Мюнхен, Городская галерея в </a:t>
            </a:r>
            <a:r>
              <a:rPr lang="ru-RU" dirty="0" err="1" smtClean="0">
                <a:hlinkClick r:id="rId4"/>
              </a:rPr>
              <a:t>Ленбаххаузе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700808"/>
            <a:ext cx="4729194" cy="46085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Его "композиции" становились все сложнее и все </a:t>
            </a:r>
            <a:r>
              <a:rPr lang="ru-RU" sz="2400" dirty="0" err="1" smtClean="0"/>
              <a:t>беспредметнее</a:t>
            </a:r>
            <a:r>
              <a:rPr lang="ru-RU" sz="2400" dirty="0" smtClean="0"/>
              <a:t>. И сколько бы не твердили художественные критики, что эти полотна не более чем случайное, а оттого нелепое сочетание форм и цветовых пятен, на самом деле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Кандинский тщательнейшим образом продумывал каждое свое полотно.</a:t>
            </a:r>
            <a:r>
              <a:rPr lang="ru-RU" sz="2400" dirty="0" smtClean="0"/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Так, например, для "Композиции VII" он сделал более 30 предварительных эскизов маслом и акварелью.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6457386" cy="51736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Потом последовало некоторое затишье. Творческая активность художника упала. В течение года, прошедшего после возвращения Кандинского в Россию в 1915 году, он практически не писал.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1914 по 1921 </a:t>
            </a:r>
            <a:r>
              <a:rPr lang="ru-RU" dirty="0" smtClean="0"/>
              <a:t>годы он написал всего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40</a:t>
            </a:r>
            <a:r>
              <a:rPr lang="ru-RU" dirty="0" smtClean="0"/>
              <a:t> картин, что просто несопоставимо с созданным раньше. Причиной тому - пошатнувшееся здоровье и большая занятость на государственной службе. Но даже эти немногие картины показывают, в каком направлении развивался художник.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работы стали более аналитическими, более организованными, более сдержанными по цвету. В их основе теперь, как правило, лежал один-единственный элемент - круг, трапеция или другая геометрическая форма.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искания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305258" cy="4741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1921 по 1933 </a:t>
            </a:r>
            <a:r>
              <a:rPr lang="ru-RU" sz="2600" dirty="0" smtClean="0"/>
              <a:t>годы Кандинский преподавал в "</a:t>
            </a:r>
            <a:r>
              <a:rPr lang="ru-RU" sz="2600" dirty="0" err="1" smtClean="0"/>
              <a:t>Баухаузе</a:t>
            </a:r>
            <a:r>
              <a:rPr lang="ru-RU" sz="2600" dirty="0" smtClean="0"/>
              <a:t>", где продолжил систематически модернизировать свои конструктивистские композиции. </a:t>
            </a:r>
          </a:p>
          <a:p>
            <a:pPr algn="just"/>
            <a:r>
              <a:rPr lang="ru-RU" sz="2600" dirty="0" smtClean="0"/>
              <a:t>На его полотнах появились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новые геометрические формы - сетки, пучки линий, параллельные отрезки и клинья, причем каждая форма существовала не сама по себе, но мотивировалась принципами общей композиции картины. </a:t>
            </a:r>
            <a:r>
              <a:rPr lang="ru-RU" sz="2600" dirty="0" smtClean="0"/>
              <a:t>В этих работах все элементы кажутся находящимися в движении, перемещающимися по плоскостям и взаимодействующими друг с другом. 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Новые формы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удожник Василий Кандинский. Маленькие миры III. 192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528392" cy="4320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5536" y="4581128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2"/>
              </a:rPr>
              <a:t>"Маленькие миры III"</a:t>
            </a:r>
            <a:endParaRPr lang="ru-RU" b="1" dirty="0" smtClean="0"/>
          </a:p>
          <a:p>
            <a:r>
              <a:rPr lang="ru-RU" dirty="0" smtClean="0"/>
              <a:t>1922 г</a:t>
            </a:r>
            <a:br>
              <a:rPr lang="ru-RU" dirty="0" smtClean="0"/>
            </a:br>
            <a:r>
              <a:rPr lang="ru-RU" dirty="0" smtClean="0"/>
              <a:t>Цветная литография</a:t>
            </a:r>
            <a:br>
              <a:rPr lang="ru-RU" dirty="0" smtClean="0"/>
            </a:br>
            <a:r>
              <a:rPr lang="ru-RU" dirty="0" smtClean="0"/>
              <a:t>27,8х23 см </a:t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Мюнхен, Городская галерея в </a:t>
            </a:r>
            <a:r>
              <a:rPr lang="ru-RU" dirty="0" err="1" smtClean="0">
                <a:hlinkClick r:id="rId4"/>
              </a:rPr>
              <a:t>Ленбаххаузе</a:t>
            </a:r>
            <a:endParaRPr lang="ru-RU" dirty="0"/>
          </a:p>
        </p:txBody>
      </p:sp>
      <p:pic>
        <p:nvPicPr>
          <p:cNvPr id="6" name="Рисунок 5" descr="Художник Василий Кандинский. Маленькие миры VI. 1922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204864"/>
            <a:ext cx="3744416" cy="43924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932040" y="1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5"/>
              </a:rPr>
              <a:t>"Маленькие миры VI"</a:t>
            </a:r>
            <a:endParaRPr lang="ru-RU" b="1" dirty="0" smtClean="0"/>
          </a:p>
          <a:p>
            <a:r>
              <a:rPr lang="ru-RU" dirty="0" smtClean="0"/>
              <a:t>1922 г</a:t>
            </a:r>
            <a:br>
              <a:rPr lang="ru-RU" dirty="0" smtClean="0"/>
            </a:br>
            <a:r>
              <a:rPr lang="ru-RU" dirty="0" smtClean="0"/>
              <a:t>Гравюра на дереве</a:t>
            </a:r>
            <a:br>
              <a:rPr lang="ru-RU" dirty="0" smtClean="0"/>
            </a:br>
            <a:r>
              <a:rPr lang="ru-RU" dirty="0" smtClean="0"/>
              <a:t>27,1х23,3 см </a:t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Мюнхен, Городская галерея в </a:t>
            </a:r>
            <a:r>
              <a:rPr lang="ru-RU" dirty="0" err="1" smtClean="0">
                <a:hlinkClick r:id="rId4"/>
              </a:rPr>
              <a:t>Ленбаххаузе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удожник Василий Кандинский. Маленькие миры VII. 192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5976664" cy="4608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3568" y="465313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2"/>
              </a:rPr>
              <a:t>"Маленькие миры VII"</a:t>
            </a:r>
            <a:endParaRPr lang="ru-RU" b="1" dirty="0" smtClean="0"/>
          </a:p>
          <a:p>
            <a:r>
              <a:rPr lang="ru-RU" dirty="0" smtClean="0"/>
              <a:t>1922 г</a:t>
            </a:r>
            <a:br>
              <a:rPr lang="ru-RU" dirty="0" smtClean="0"/>
            </a:br>
            <a:r>
              <a:rPr lang="ru-RU" dirty="0" smtClean="0"/>
              <a:t>Цветная гравюра на дереве</a:t>
            </a:r>
            <a:br>
              <a:rPr lang="ru-RU" dirty="0" smtClean="0"/>
            </a:br>
            <a:r>
              <a:rPr lang="ru-RU" dirty="0" smtClean="0"/>
              <a:t>27,1х23,3 см </a:t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Мюнхен, Городская галерея в </a:t>
            </a:r>
            <a:r>
              <a:rPr lang="ru-RU" dirty="0" err="1" smtClean="0">
                <a:hlinkClick r:id="rId4"/>
              </a:rPr>
              <a:t>Ленбаххаузе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удожник Василий Кандинский. Живопись. Композиция VIII. 1923 го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0649"/>
            <a:ext cx="5715000" cy="38164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9513" y="188640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"Композиция VIII". </a:t>
            </a:r>
            <a:r>
              <a:rPr lang="ru-RU" b="1" dirty="0" smtClean="0">
                <a:hlinkClick r:id="rId3"/>
              </a:rPr>
              <a:t>1923 г</a:t>
            </a:r>
            <a:endParaRPr lang="ru-RU" b="1" dirty="0" smtClean="0"/>
          </a:p>
          <a:p>
            <a:r>
              <a:rPr lang="ru-RU" dirty="0" smtClean="0"/>
              <a:t>Холст, масло</a:t>
            </a:r>
          </a:p>
          <a:p>
            <a:r>
              <a:rPr lang="ru-RU" dirty="0" smtClean="0"/>
              <a:t>140х201 см </a:t>
            </a:r>
          </a:p>
          <a:p>
            <a:r>
              <a:rPr lang="ru-RU" dirty="0" smtClean="0">
                <a:hlinkClick r:id="rId4"/>
              </a:rPr>
              <a:t>Нью-Йорк, Музей Соломона Р. </a:t>
            </a:r>
            <a:r>
              <a:rPr lang="ru-RU" dirty="0" err="1" smtClean="0">
                <a:hlinkClick r:id="rId4"/>
              </a:rPr>
              <a:t>Гуггенхейма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221088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F6600"/>
                </a:solidFill>
              </a:rPr>
              <a:t>Зритель был совершенно шокирован переходом от апокалипсических эмоций Седьмой композиции к геометрическому ритму Восьмой. Написанная десятью годами позже, в 1923-м, она отражает влияние супрематизма и конструктивизма, впитанного Кандинским в России и в </a:t>
            </a:r>
            <a:r>
              <a:rPr lang="ru-RU" sz="2000" dirty="0" err="1" smtClean="0">
                <a:solidFill>
                  <a:srgbClr val="FF6600"/>
                </a:solidFill>
              </a:rPr>
              <a:t>Баухаусе</a:t>
            </a:r>
            <a:r>
              <a:rPr lang="ru-RU" sz="2000" dirty="0" smtClean="0">
                <a:solidFill>
                  <a:srgbClr val="FF6600"/>
                </a:solidFill>
              </a:rPr>
              <a:t>,</a:t>
            </a:r>
            <a:br>
              <a:rPr lang="ru-RU" sz="2000" dirty="0" smtClean="0">
                <a:solidFill>
                  <a:srgbClr val="FF6600"/>
                </a:solidFill>
              </a:rPr>
            </a:br>
            <a:r>
              <a:rPr lang="ru-RU" sz="2000" dirty="0" smtClean="0">
                <a:solidFill>
                  <a:srgbClr val="FF6600"/>
                </a:solidFill>
              </a:rPr>
              <a:t>Здесь художник шел от цвета к форме. Теперь формы создают композицию: большой темный круг в верхней левой части и сеть сопряженных линий в правой; желтый круг с голубым ореолом и голубой с желтым и так далее.</a:t>
            </a:r>
            <a:endParaRPr lang="ru-RU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400" y="404664"/>
            <a:ext cx="7772400" cy="2304256"/>
          </a:xfrm>
        </p:spPr>
        <p:txBody>
          <a:bodyPr/>
          <a:lstStyle/>
          <a:p>
            <a:pPr algn="r"/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Василий Кандинский</a:t>
            </a:r>
            <a:r>
              <a:rPr lang="ru-RU" sz="2800" dirty="0" smtClean="0"/>
              <a:t>, Признанный пионером 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абстрактной</a:t>
            </a:r>
            <a:r>
              <a:rPr lang="ru-RU" sz="2800" dirty="0" smtClean="0"/>
              <a:t> живописи, оказал революционное воздействие на искусство XX века, открыв ему 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новый</a:t>
            </a:r>
            <a:r>
              <a:rPr lang="ru-RU" sz="2800" dirty="0" smtClean="0"/>
              <a:t> 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художественный язык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5013176"/>
            <a:ext cx="8075240" cy="158417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ХУДОЖНИК-РЕВОЛЮЦИОНЕР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://www.wassilykandinsky.ru/images/photo/wassilykandinsky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49493">
            <a:off x="733972" y="2373214"/>
            <a:ext cx="2880320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http://www.wassilykandinsky.ru/images/photo/wassilykandinsky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9688">
            <a:off x="3696278" y="4110709"/>
            <a:ext cx="1760390" cy="2145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Рисунок 7" descr="http://www.wassilykandinsky.ru/images/photo/wassilykandinsky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4550">
            <a:off x="6678078" y="3201504"/>
            <a:ext cx="2232248" cy="3240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Рисунок 8" descr="http://www.wassilykandinsky.ru/images/photo/wassilykandinsky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23227">
            <a:off x="5121453" y="3122488"/>
            <a:ext cx="201622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268760"/>
            <a:ext cx="6745418" cy="54726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Особенно плодотворным оказался период жизни художника, начавшийся 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1926 </a:t>
            </a:r>
            <a:r>
              <a:rPr lang="ru-RU" sz="2400" dirty="0" smtClean="0"/>
              <a:t>году, когда школа "</a:t>
            </a:r>
            <a:r>
              <a:rPr lang="ru-RU" sz="2400" dirty="0" err="1" smtClean="0"/>
              <a:t>Баухауз</a:t>
            </a:r>
            <a:r>
              <a:rPr lang="ru-RU" sz="2400" dirty="0" smtClean="0"/>
              <a:t>" переехала в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Дессау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Между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1926 и 1933 </a:t>
            </a:r>
            <a:r>
              <a:rPr lang="ru-RU" sz="2400" dirty="0" smtClean="0"/>
              <a:t>годами Кандинский написал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159 картин маслом и 300 акварелей. </a:t>
            </a:r>
            <a:r>
              <a:rPr lang="ru-RU" sz="2400" dirty="0" smtClean="0"/>
              <a:t>Многие из них были, к сожалению, утрачены после того, как нацисты объявили живопись Кандинского "дегенеративной". </a:t>
            </a:r>
            <a:br>
              <a:rPr lang="ru-RU" sz="2400" dirty="0" smtClean="0"/>
            </a:br>
            <a:r>
              <a:rPr lang="ru-RU" sz="2400" dirty="0" smtClean="0"/>
              <a:t>Если сравнивать начало и конец этого периода, то нельзя не заметить -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формы стали мельче, разнообразнее и уже не столь жестко связывались со строгими геометрическими фигурами.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биоморфность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удожник Василий Кандинский. Интимное послание. 194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5904726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16216" y="2348880"/>
            <a:ext cx="2016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2"/>
              </a:rPr>
              <a:t>"Интимное послание"</a:t>
            </a:r>
            <a:endParaRPr lang="ru-RU" b="1" dirty="0" smtClean="0"/>
          </a:p>
          <a:p>
            <a:r>
              <a:rPr lang="ru-RU" dirty="0" smtClean="0"/>
              <a:t>1942 г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Париж, Национальный музей современного искусства, Центр Жоржа Помпиду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удожник Василий Кандинский. Вокруг круга. 194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32656"/>
            <a:ext cx="64807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91680" y="5085184"/>
            <a:ext cx="4502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hlinkClick r:id="rId2"/>
              </a:rPr>
              <a:t>"Вокруг круга"</a:t>
            </a:r>
            <a:endParaRPr lang="ru-RU" b="1" dirty="0" smtClean="0"/>
          </a:p>
          <a:p>
            <a:r>
              <a:rPr lang="ru-RU" dirty="0" smtClean="0"/>
              <a:t>1940 г</a:t>
            </a:r>
          </a:p>
          <a:p>
            <a:r>
              <a:rPr lang="ru-RU" dirty="0" smtClean="0">
                <a:hlinkClick r:id="rId4"/>
              </a:rPr>
              <a:t>Нью-Йорк, Музей Соломона Р. </a:t>
            </a:r>
            <a:r>
              <a:rPr lang="ru-RU" dirty="0" err="1" smtClean="0">
                <a:hlinkClick r:id="rId4"/>
              </a:rPr>
              <a:t>Гуггенхейма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удожник Василий Кандинский. Без названия. 194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0648"/>
            <a:ext cx="43204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407821"/>
            <a:ext cx="3384376" cy="139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"Без названия"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1941 г. гуашь 48,1х31,2 см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Нью-Йорк, Музей Соломона Р.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Гуггенхейма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196752"/>
            <a:ext cx="5449274" cy="518457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"</a:t>
            </a:r>
            <a:r>
              <a:rPr lang="ru-RU" dirty="0" err="1" smtClean="0"/>
              <a:t>Баухауз</a:t>
            </a:r>
            <a:r>
              <a:rPr lang="ru-RU" dirty="0" smtClean="0"/>
              <a:t>" фашисты закрыли в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1933 </a:t>
            </a:r>
            <a:r>
              <a:rPr lang="ru-RU" dirty="0" smtClean="0"/>
              <a:t>году, и Кандинский перебрался в Париж, где все дальше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отходил от простых геометрических форм. </a:t>
            </a:r>
            <a:endParaRPr lang="ru-RU" dirty="0" smtClean="0"/>
          </a:p>
          <a:p>
            <a:pPr algn="just"/>
            <a:r>
              <a:rPr lang="ru-RU" dirty="0" smtClean="0"/>
              <a:t>Его картины по-прежнему были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беспредметными, но в них все настойчивее стали появляться мягкие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синусоидные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формы, многие из которых напоминали микроорганизмы. Их так и называют -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биоморфные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". </a:t>
            </a:r>
            <a:r>
              <a:rPr lang="ru-RU" dirty="0" smtClean="0"/>
              <a:t>Новые изобразительные элементы чувствовали себя довольно непринужденно в пространстве картины, словно плавая по всей поверхности холста.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9164560" cy="777240"/>
          </a:xfrm>
        </p:spPr>
        <p:txBody>
          <a:bodyPr/>
          <a:lstStyle/>
          <a:p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Биоморфность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Художник Василий Кандинский. Плавающая фигура. 194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20688"/>
            <a:ext cx="267161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удожник Василий Кандинский. Живопись. Зафиксированные точки. 1942 го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0"/>
            <a:ext cx="3528392" cy="66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7" y="50851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"Зафиксированные точки". </a:t>
            </a:r>
            <a:r>
              <a:rPr lang="ru-RU" b="1" dirty="0" smtClean="0">
                <a:hlinkClick r:id="rId3"/>
              </a:rPr>
              <a:t>1942 г</a:t>
            </a:r>
            <a:r>
              <a:rPr lang="ru-RU" b="1" dirty="0" smtClean="0"/>
              <a:t>    </a:t>
            </a:r>
            <a:r>
              <a:rPr lang="ru-RU" b="1" dirty="0" smtClean="0">
                <a:hlinkClick r:id="rId4"/>
              </a:rPr>
              <a:t>Частная коллекция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85578" cy="2581384"/>
          </a:xfrm>
        </p:spPr>
        <p:txBody>
          <a:bodyPr>
            <a:normAutofit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Кандинский</a:t>
            </a:r>
            <a:r>
              <a:rPr lang="ru-RU" sz="2400" dirty="0" smtClean="0"/>
              <a:t> продолжал работать практически до самой смерти, оставаясь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адептом абстракционизма</a:t>
            </a:r>
            <a:r>
              <a:rPr lang="ru-RU" sz="2400" dirty="0" smtClean="0"/>
              <a:t>, который, как считал художник,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выдумка изощренного ума, а естественный и закономерный результат эволюции искусства.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Верность пути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Художник Василий Кандинский. Без названия (Композиция с серым фоном). 194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4284700" cy="27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Художник Василий Кандинский. Композиция. 1944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383671"/>
            <a:ext cx="2664296" cy="314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13570" cy="52456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Революционерам в искусстве всегда приходится очень много объясняться с публикой. Это связано с тем, что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новое обыкновенно вызывает непонимание и протест.</a:t>
            </a:r>
            <a:endParaRPr lang="ru-RU" sz="3200" dirty="0" smtClean="0"/>
          </a:p>
          <a:p>
            <a:pPr algn="just"/>
            <a:r>
              <a:rPr lang="ru-RU" sz="3200" dirty="0" smtClean="0"/>
              <a:t> Приходится доказывать свою правоту. Кандинский - не исключение. Он написал немало теоретических работ.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его абстракционизм - это не только живопись, но и тексты, эту живопись комментирующие. </a:t>
            </a:r>
          </a:p>
          <a:p>
            <a:pPr algn="just"/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и цвет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wassilykandinsky.ru/images/photo/wassilykandinsky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86064">
            <a:off x="513939" y="3989818"/>
            <a:ext cx="2448272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320" descr="Художник Василий Кандинский. Живопись. Зафиксированные точки. 1942 г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99079">
            <a:off x="5796136" y="476672"/>
            <a:ext cx="2952328" cy="60997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Рисунок 7" descr="Художник Василий Кандинский. Без названия. 1944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52945">
            <a:off x="323528" y="260648"/>
            <a:ext cx="2381250" cy="32670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Рисунок 8" descr="Художник Василий Кандинский. Композиция. 1944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6503" y="3421182"/>
            <a:ext cx="2381250" cy="3162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Рисунок 9" descr="Художник Василий Кандинский. Сдержанный порыв. 1944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344402">
            <a:off x="2771800" y="1124744"/>
            <a:ext cx="2808312" cy="19442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13570" cy="510166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Только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предоставив краскам и формам полную свободу</a:t>
            </a:r>
            <a:r>
              <a:rPr lang="ru-RU" sz="2800" dirty="0" smtClean="0"/>
              <a:t>, новое искусство, как считал Кандинский, сможет обеспечить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"эффективный контакт с душой".</a:t>
            </a:r>
            <a:endParaRPr lang="ru-RU" sz="2800" dirty="0" smtClean="0"/>
          </a:p>
          <a:p>
            <a:pPr algn="just"/>
            <a:r>
              <a:rPr lang="ru-RU" sz="2800" dirty="0" smtClean="0"/>
              <a:t> При этом материал оказывается неисчерпаемым, потому что число красок и форм и их сочетаний (а значит, и воздействий на зрителя) безгранично.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"Цвет является средством, </a:t>
            </a:r>
            <a:r>
              <a:rPr lang="ru-RU" sz="2800" dirty="0" smtClean="0"/>
              <a:t>- утверждал художник, -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которым можно непосредственно влиять на душу. Цвет - это клавиши; глаз - молоток; душа - многострунный рояль".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свобода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13570" cy="5245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Кандинский изучал живопись в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Мюнхене</a:t>
            </a:r>
            <a:r>
              <a:rPr lang="ru-RU" sz="2800" dirty="0" smtClean="0"/>
              <a:t> с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1896</a:t>
            </a:r>
            <a:r>
              <a:rPr lang="ru-RU" sz="2800" dirty="0" smtClean="0"/>
              <a:t> по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1900</a:t>
            </a:r>
            <a:r>
              <a:rPr lang="ru-RU" sz="2800" dirty="0" smtClean="0"/>
              <a:t> годы. До нас не дошло ни одной работы, относящейся к этому периоду, но из записей самого Кандинского следует, что в это время его манера оставалась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традиционной и во многом ученической.</a:t>
            </a:r>
            <a:r>
              <a:rPr lang="ru-RU" sz="2800" dirty="0" smtClean="0"/>
              <a:t> Самые ранние сохранившиеся картины Кандинского относятся к периоду между 1900 и 1908 годами. Они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пестры как по стилю, так и по тематике,</a:t>
            </a:r>
            <a:r>
              <a:rPr lang="ru-RU" sz="2800" dirty="0" smtClean="0"/>
              <a:t> что, в общем, нормально для начинающих художников, только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нащупывающих свой индивидуальный путь.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НАЧАЛО</a:t>
            </a:r>
            <a:endParaRPr lang="ru-RU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удожник Василий Кандинский. Старый город II. 19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3956">
            <a:off x="5305532" y="392512"/>
            <a:ext cx="3395067" cy="2705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44208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Старый город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r>
              <a:rPr lang="ru-RU" dirty="0" smtClean="0"/>
              <a:t> 1902</a:t>
            </a:r>
            <a:endParaRPr lang="ru-RU" dirty="0"/>
          </a:p>
        </p:txBody>
      </p:sp>
      <p:pic>
        <p:nvPicPr>
          <p:cNvPr id="6" name="Рисунок 5" descr="Художник Василий Кандинский. Изар около Grosshessolohe. 190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67957">
            <a:off x="254963" y="724536"/>
            <a:ext cx="2729417" cy="38939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1520" y="47251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Пейзаж 1901</a:t>
            </a:r>
            <a:endParaRPr lang="ru-RU" dirty="0"/>
          </a:p>
        </p:txBody>
      </p:sp>
      <p:pic>
        <p:nvPicPr>
          <p:cNvPr id="8" name="Рисунок 7" descr="Художник Василий Кандинский. Одесса. Порт. 1898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1988840"/>
            <a:ext cx="2520280" cy="36354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131840" y="1484784"/>
            <a:ext cx="201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1898 </a:t>
            </a:r>
            <a:r>
              <a:rPr lang="ru-RU" dirty="0" err="1" smtClean="0"/>
              <a:t>Одесса.Порт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" name="Рисунок 10" descr="Художник Василий Кандинский. 306. 1898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84009">
            <a:off x="5531588" y="3794769"/>
            <a:ext cx="3337408" cy="25088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932040" y="6237312"/>
            <a:ext cx="128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306.     1898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Ранние работы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Кандинский Василий Kandinsky Wassily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916832"/>
            <a:ext cx="2376264" cy="32125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Кандинский Василий Kandinsky Wassily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268760"/>
            <a:ext cx="2232248" cy="32849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Кандинский Василий Kandinsky Wassily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60648"/>
            <a:ext cx="3384376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55576" y="4653136"/>
            <a:ext cx="172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Кладбище 1910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32849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Моя   столовая 1909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54638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Церковь в </a:t>
            </a:r>
            <a:r>
              <a:rPr lang="ru-RU" dirty="0" err="1" smtClean="0"/>
              <a:t>Мурнау</a:t>
            </a:r>
            <a:r>
              <a:rPr lang="ru-RU" dirty="0" smtClean="0"/>
              <a:t>  1910</a:t>
            </a:r>
            <a:endParaRPr lang="ru-RU" dirty="0"/>
          </a:p>
        </p:txBody>
      </p:sp>
      <p:pic>
        <p:nvPicPr>
          <p:cNvPr id="10" name="Рисунок 9" descr="Кандинский Василий Kandinsky Wassily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3645024"/>
            <a:ext cx="3528392" cy="2952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987824" y="59492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Осень в Баварии 1908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593290" cy="488564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Первые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сознательные шаги в направлении абстракции Кандинский сделал в 1908 году</a:t>
            </a:r>
            <a:r>
              <a:rPr lang="ru-RU" sz="2400" dirty="0" smtClean="0"/>
              <a:t>, вернувшись в Германию из странствий по Европе. Первые работы этого периода по-прежнему сохраняют связь с Сезанном и другими импрессионистами, но связь эта становится все тоньше -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художник напряженно ищет органичную и самобытную манеру, набрасывая контуры уникального художественного мира.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становление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220</TotalTime>
  <Words>973</Words>
  <Application>Microsoft Office PowerPoint</Application>
  <PresentationFormat>Экран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Абстракционизм  В. Кандинского</vt:lpstr>
      <vt:lpstr>Василий Кандинский, Признанный пионером абстрактной живописи, оказал революционное воздействие на искусство XX века, открыв ему новый художественный язык.   </vt:lpstr>
      <vt:lpstr>Форма и цвет</vt:lpstr>
      <vt:lpstr>Слайд 4</vt:lpstr>
      <vt:lpstr>свобода</vt:lpstr>
      <vt:lpstr>НАЧАЛО</vt:lpstr>
      <vt:lpstr>Слайд 7</vt:lpstr>
      <vt:lpstr>Ранние работы</vt:lpstr>
      <vt:lpstr>становление</vt:lpstr>
      <vt:lpstr>Поиск своего языка</vt:lpstr>
      <vt:lpstr>Рождение стиля </vt:lpstr>
      <vt:lpstr>Стиль Кандинского</vt:lpstr>
      <vt:lpstr>Слайд 13</vt:lpstr>
      <vt:lpstr>развитие</vt:lpstr>
      <vt:lpstr>искания</vt:lpstr>
      <vt:lpstr>Новые формы</vt:lpstr>
      <vt:lpstr>Слайд 17</vt:lpstr>
      <vt:lpstr>Слайд 18</vt:lpstr>
      <vt:lpstr>Слайд 19</vt:lpstr>
      <vt:lpstr>биоморфность</vt:lpstr>
      <vt:lpstr>Слайд 21</vt:lpstr>
      <vt:lpstr>Слайд 22</vt:lpstr>
      <vt:lpstr>Слайд 23</vt:lpstr>
      <vt:lpstr>Биоморфность</vt:lpstr>
      <vt:lpstr>Слайд 25</vt:lpstr>
      <vt:lpstr>Верность пути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Абстракционизм  В. Кандинского</dc:title>
  <dc:creator>Olga</dc:creator>
  <cp:lastModifiedBy>Ольга</cp:lastModifiedBy>
  <cp:revision>18</cp:revision>
  <dcterms:created xsi:type="dcterms:W3CDTF">2012-10-03T19:17:09Z</dcterms:created>
  <dcterms:modified xsi:type="dcterms:W3CDTF">2013-01-10T17:39:43Z</dcterms:modified>
</cp:coreProperties>
</file>