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8060432" cy="1470025"/>
          </a:xfrm>
        </p:spPr>
        <p:txBody>
          <a:bodyPr>
            <a:normAutofit/>
          </a:bodyPr>
          <a:lstStyle/>
          <a:p>
            <a:r>
              <a:rPr lang="ru-RU" sz="80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Число </a:t>
            </a:r>
            <a:r>
              <a:rPr lang="ru-RU" sz="80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140968"/>
            <a:ext cx="6400800" cy="2249264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 </a:t>
            </a:r>
            <a:r>
              <a:rPr lang="ru-RU" smtClean="0"/>
              <a:t>ученик </a:t>
            </a:r>
            <a:r>
              <a:rPr lang="ru-RU" smtClean="0"/>
              <a:t>8 </a:t>
            </a:r>
            <a:r>
              <a:rPr lang="ru-RU" dirty="0" smtClean="0"/>
              <a:t>класса «А»</a:t>
            </a:r>
          </a:p>
          <a:p>
            <a:r>
              <a:rPr lang="ru-RU" dirty="0" smtClean="0"/>
              <a:t>МАОУСОШ №1  г. Немана </a:t>
            </a:r>
          </a:p>
          <a:p>
            <a:r>
              <a:rPr lang="ru-RU" dirty="0" smtClean="0"/>
              <a:t>Зыкова Евгения</a:t>
            </a:r>
          </a:p>
          <a:p>
            <a:r>
              <a:rPr lang="ru-RU" dirty="0" smtClean="0"/>
              <a:t>Проверила учитель алгебры и геометрии</a:t>
            </a:r>
          </a:p>
          <a:p>
            <a:r>
              <a:rPr lang="ru-RU" dirty="0" smtClean="0"/>
              <a:t>Родич Валентина Григорьевна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90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5456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 </a:t>
            </a:r>
            <a:r>
              <a:rPr lang="ru-RU" b="1" dirty="0">
                <a:solidFill>
                  <a:srgbClr val="FF0000"/>
                </a:solidFill>
              </a:rPr>
              <a:t>15 </a:t>
            </a:r>
            <a:r>
              <a:rPr lang="ru-RU" b="1" dirty="0"/>
              <a:t>веке иранский математик ал-Каши нашёл значение  «ПИ» с </a:t>
            </a:r>
            <a:r>
              <a:rPr lang="ru-RU" b="1" dirty="0">
                <a:solidFill>
                  <a:srgbClr val="FF0000"/>
                </a:solidFill>
              </a:rPr>
              <a:t>16 </a:t>
            </a:r>
            <a:r>
              <a:rPr lang="ru-RU" b="1" dirty="0"/>
              <a:t>верными знаками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Picture 9" descr="i?id=81819852&amp;tov=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269" y="2674938"/>
            <a:ext cx="2405399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9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692696"/>
            <a:ext cx="8424935" cy="576064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3.14159265358979323846264338327950288419716939937510582097494</a:t>
            </a:r>
            <a:br>
              <a:rPr lang="ru-RU" dirty="0"/>
            </a:br>
            <a:r>
              <a:rPr lang="ru-RU" dirty="0"/>
              <a:t>45923078164062862089986280348253421170679821480865132823066470</a:t>
            </a:r>
            <a:br>
              <a:rPr lang="ru-RU" dirty="0"/>
            </a:br>
            <a:r>
              <a:rPr lang="ru-RU" dirty="0"/>
              <a:t>93844609550582231725359408128481117450284102701938521105559644</a:t>
            </a:r>
            <a:br>
              <a:rPr lang="ru-RU" dirty="0"/>
            </a:br>
            <a:r>
              <a:rPr lang="ru-RU" dirty="0"/>
              <a:t>62294895493038196442881097566593344612847564823378678316527120</a:t>
            </a:r>
            <a:br>
              <a:rPr lang="ru-RU" dirty="0"/>
            </a:br>
            <a:r>
              <a:rPr lang="ru-RU" dirty="0"/>
              <a:t>19091456485669234603486104543266482133936072602491412737245870</a:t>
            </a:r>
            <a:br>
              <a:rPr lang="ru-RU" dirty="0"/>
            </a:br>
            <a:r>
              <a:rPr lang="ru-RU" dirty="0"/>
              <a:t>06606315588174881520920962829254091715364367892590360011330530</a:t>
            </a:r>
            <a:br>
              <a:rPr lang="ru-RU" dirty="0"/>
            </a:br>
            <a:r>
              <a:rPr lang="ru-RU" dirty="0"/>
              <a:t>54882046652138414695194151160943305727036575959195309218611738</a:t>
            </a:r>
            <a:br>
              <a:rPr lang="ru-RU" dirty="0"/>
            </a:br>
            <a:r>
              <a:rPr lang="ru-RU" dirty="0"/>
              <a:t>19326117931051185480744623799627495673518857527248912279381830</a:t>
            </a:r>
            <a:br>
              <a:rPr lang="ru-RU" dirty="0"/>
            </a:br>
            <a:r>
              <a:rPr lang="ru-RU" dirty="0"/>
              <a:t>11949129833673362440656643086021394946395224737190702179860943</a:t>
            </a:r>
            <a:br>
              <a:rPr lang="ru-RU" dirty="0"/>
            </a:br>
            <a:r>
              <a:rPr lang="ru-RU" dirty="0"/>
              <a:t>70277053921717629317675238467481846766940513200056812714526356</a:t>
            </a:r>
            <a:br>
              <a:rPr lang="ru-RU" dirty="0"/>
            </a:br>
            <a:r>
              <a:rPr lang="ru-RU" dirty="0"/>
              <a:t>08277857713427577896091736371787214684409012249534301465495853</a:t>
            </a:r>
            <a:br>
              <a:rPr lang="ru-RU" dirty="0"/>
            </a:br>
            <a:r>
              <a:rPr lang="ru-RU" dirty="0"/>
              <a:t>71050792279689258923542019956112129021960864034418159813629774</a:t>
            </a:r>
            <a:br>
              <a:rPr lang="ru-RU" dirty="0"/>
            </a:br>
            <a:r>
              <a:rPr lang="ru-RU" dirty="0"/>
              <a:t>77130996051870721134999999837297804995105973173281609631859502</a:t>
            </a:r>
            <a:br>
              <a:rPr lang="ru-RU" dirty="0"/>
            </a:br>
            <a:r>
              <a:rPr lang="ru-RU" dirty="0"/>
              <a:t>44594553469083026425223082533446850352619311881710100031378387</a:t>
            </a:r>
            <a:br>
              <a:rPr lang="ru-RU" dirty="0"/>
            </a:br>
            <a:r>
              <a:rPr lang="ru-RU" dirty="0"/>
              <a:t>52886587533208381420617177669147303598253490428755468731159562</a:t>
            </a:r>
            <a:br>
              <a:rPr lang="ru-RU" dirty="0"/>
            </a:br>
            <a:r>
              <a:rPr lang="ru-RU" dirty="0"/>
              <a:t>86388235378759375195778185778053217122680661300192787661119590</a:t>
            </a:r>
            <a:br>
              <a:rPr lang="ru-RU" dirty="0"/>
            </a:br>
            <a:r>
              <a:rPr lang="ru-RU" dirty="0"/>
              <a:t>92164201989380952572010654858632788659361533818279682303019520</a:t>
            </a:r>
            <a:br>
              <a:rPr lang="ru-RU" dirty="0"/>
            </a:br>
            <a:r>
              <a:rPr lang="ru-RU" dirty="0"/>
              <a:t>35301852968995773622599413891249721775283479131515574857242454</a:t>
            </a:r>
            <a:br>
              <a:rPr lang="ru-RU" dirty="0"/>
            </a:br>
            <a:r>
              <a:rPr lang="ru-RU" dirty="0"/>
              <a:t>15069595082953311686172785588907509838175463746493931925506040</a:t>
            </a:r>
            <a:br>
              <a:rPr lang="ru-RU" dirty="0"/>
            </a:br>
            <a:r>
              <a:rPr lang="ru-RU" dirty="0"/>
              <a:t>09277016711390098488240128583616035637076601047101819429555961</a:t>
            </a:r>
            <a:br>
              <a:rPr lang="ru-RU" dirty="0"/>
            </a:br>
            <a:r>
              <a:rPr lang="ru-RU" dirty="0"/>
              <a:t>98946767837449448255379774726847104047534646208046684259069491</a:t>
            </a:r>
            <a:br>
              <a:rPr lang="ru-RU" dirty="0"/>
            </a:br>
            <a:r>
              <a:rPr lang="ru-RU" dirty="0"/>
              <a:t>29331367702898915210475216205696602405803815019351125338243003</a:t>
            </a:r>
            <a:br>
              <a:rPr lang="ru-RU" dirty="0"/>
            </a:br>
            <a:r>
              <a:rPr lang="ru-RU" dirty="0"/>
              <a:t>55876402474964732639141992726042699227967823547816360093417216</a:t>
            </a:r>
          </a:p>
        </p:txBody>
      </p:sp>
    </p:spTree>
    <p:extLst>
      <p:ext uri="{BB962C8B-B14F-4D97-AF65-F5344CB8AC3E}">
        <p14:creationId xmlns:p14="http://schemas.microsoft.com/office/powerpoint/2010/main" val="331063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764704"/>
            <a:ext cx="8208912" cy="554461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41219924586315030286182974555706749838505494588586926995690927</a:t>
            </a:r>
            <a:br>
              <a:rPr lang="ru-RU" dirty="0"/>
            </a:br>
            <a:r>
              <a:rPr lang="ru-RU" dirty="0"/>
              <a:t>21079750930295532116534498720275596023648066549911988183479775</a:t>
            </a:r>
            <a:br>
              <a:rPr lang="ru-RU" dirty="0"/>
            </a:br>
            <a:r>
              <a:rPr lang="ru-RU" dirty="0"/>
              <a:t>35663698074265425278625518184175746728909777727938000816470600</a:t>
            </a:r>
            <a:br>
              <a:rPr lang="ru-RU" dirty="0"/>
            </a:br>
            <a:r>
              <a:rPr lang="ru-RU" dirty="0"/>
              <a:t>16145249192173217214772350141441973568548161361157352552133475</a:t>
            </a:r>
            <a:br>
              <a:rPr lang="ru-RU" dirty="0"/>
            </a:br>
            <a:r>
              <a:rPr lang="ru-RU" dirty="0"/>
              <a:t>74184946843852332390739414333454776241686251898356948556209921</a:t>
            </a:r>
            <a:br>
              <a:rPr lang="ru-RU" dirty="0"/>
            </a:br>
            <a:r>
              <a:rPr lang="ru-RU" dirty="0"/>
              <a:t>92221842725502542568876717904946016534668049886272327917860857</a:t>
            </a:r>
            <a:br>
              <a:rPr lang="ru-RU" dirty="0"/>
            </a:br>
            <a:r>
              <a:rPr lang="ru-RU" dirty="0"/>
              <a:t>84383827967976681454100953883786360950680064225125205117392984</a:t>
            </a:r>
            <a:br>
              <a:rPr lang="ru-RU" dirty="0"/>
            </a:br>
            <a:r>
              <a:rPr lang="ru-RU" dirty="0"/>
              <a:t>89608412848862694560424196528502221066118630674427862203919494</a:t>
            </a:r>
            <a:br>
              <a:rPr lang="ru-RU" dirty="0"/>
            </a:br>
            <a:r>
              <a:rPr lang="ru-RU" dirty="0"/>
              <a:t>50471237137869609563643719172874677646575739624138908658326459</a:t>
            </a:r>
            <a:br>
              <a:rPr lang="ru-RU" dirty="0"/>
            </a:br>
            <a:r>
              <a:rPr lang="ru-RU" dirty="0"/>
              <a:t>95813390478027590099465764078951269468398352595709825822620522</a:t>
            </a:r>
            <a:br>
              <a:rPr lang="ru-RU" dirty="0"/>
            </a:br>
            <a:r>
              <a:rPr lang="ru-RU" dirty="0"/>
              <a:t>48940772671947826848260147699090264013639443745530506820349625</a:t>
            </a:r>
            <a:br>
              <a:rPr lang="ru-RU" dirty="0"/>
            </a:br>
            <a:r>
              <a:rPr lang="ru-RU" dirty="0"/>
              <a:t>24517493996514314298091906592509372216964615157098583874105978</a:t>
            </a:r>
            <a:br>
              <a:rPr lang="ru-RU" dirty="0"/>
            </a:br>
            <a:r>
              <a:rPr lang="ru-RU" dirty="0"/>
              <a:t>85959772975498930161753928468138268683868942774155991855925245</a:t>
            </a:r>
            <a:br>
              <a:rPr lang="ru-RU" dirty="0"/>
            </a:br>
            <a:r>
              <a:rPr lang="ru-RU" dirty="0"/>
              <a:t>95395943104997252468084598727364469584865383673622262609912460</a:t>
            </a:r>
            <a:br>
              <a:rPr lang="ru-RU" dirty="0"/>
            </a:br>
            <a:r>
              <a:rPr lang="ru-RU" dirty="0"/>
              <a:t>80512438843904512441365497627807977156914359977001296160894416</a:t>
            </a:r>
            <a:br>
              <a:rPr lang="ru-RU" dirty="0"/>
            </a:br>
            <a:r>
              <a:rPr lang="ru-RU" dirty="0" smtClean="0"/>
              <a:t>94868555848406353422072225828488648158456028506016842739452267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и </a:t>
            </a:r>
            <a:r>
              <a:rPr lang="ru-RU" dirty="0" err="1" smtClean="0"/>
              <a:t>т.д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7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620688"/>
            <a:ext cx="8208912" cy="5688632"/>
          </a:xfrm>
        </p:spPr>
      </p:pic>
    </p:spTree>
    <p:extLst>
      <p:ext uri="{BB962C8B-B14F-4D97-AF65-F5344CB8AC3E}">
        <p14:creationId xmlns:p14="http://schemas.microsoft.com/office/powerpoint/2010/main" val="29141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92697"/>
            <a:ext cx="7408333" cy="3024336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14 марта </a:t>
            </a:r>
          </a:p>
          <a:p>
            <a:pPr algn="r"/>
            <a:r>
              <a:rPr lang="ru-RU" dirty="0"/>
              <a:t> в мире отмечается один из самых необычных праздников — </a:t>
            </a:r>
            <a:r>
              <a:rPr lang="ru-RU" dirty="0">
                <a:solidFill>
                  <a:srgbClr val="FF0000"/>
                </a:solidFill>
              </a:rPr>
              <a:t>Международный день числа «Пи»</a:t>
            </a:r>
            <a:r>
              <a:rPr lang="ru-RU" dirty="0"/>
              <a:t> (</a:t>
            </a:r>
            <a:r>
              <a:rPr lang="ru-RU" dirty="0" err="1"/>
              <a:t>International</a:t>
            </a:r>
            <a:r>
              <a:rPr lang="ru-RU" dirty="0"/>
              <a:t> π </a:t>
            </a:r>
            <a:r>
              <a:rPr lang="ru-RU" dirty="0" err="1"/>
              <a:t>Day</a:t>
            </a:r>
            <a:r>
              <a:rPr lang="ru-RU" dirty="0"/>
              <a:t>). Впервые День был отмечен </a:t>
            </a:r>
            <a:r>
              <a:rPr lang="ru-RU" dirty="0">
                <a:solidFill>
                  <a:srgbClr val="FF0000"/>
                </a:solidFill>
              </a:rPr>
              <a:t>в 1988 году</a:t>
            </a:r>
            <a:r>
              <a:rPr lang="ru-RU" dirty="0"/>
              <a:t> в научно-популярном музее </a:t>
            </a:r>
            <a:r>
              <a:rPr lang="ru-RU" dirty="0" err="1"/>
              <a:t>Эксплораториум</a:t>
            </a:r>
            <a:r>
              <a:rPr lang="ru-RU" dirty="0"/>
              <a:t> в Сан-Франциско (</a:t>
            </a:r>
            <a:r>
              <a:rPr lang="ru-RU" dirty="0" err="1"/>
              <a:t>San</a:t>
            </a:r>
            <a:r>
              <a:rPr lang="ru-RU" dirty="0"/>
              <a:t> </a:t>
            </a:r>
            <a:r>
              <a:rPr lang="ru-RU" dirty="0" err="1"/>
              <a:t>Francisco</a:t>
            </a:r>
            <a:r>
              <a:rPr lang="ru-RU" dirty="0"/>
              <a:t> </a:t>
            </a:r>
            <a:r>
              <a:rPr lang="ru-RU" dirty="0" err="1"/>
              <a:t>Exploratorium</a:t>
            </a:r>
            <a:r>
              <a:rPr lang="ru-RU" dirty="0"/>
              <a:t>).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3645024"/>
            <a:ext cx="3040484" cy="250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98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75"/>
          <a:stretch>
            <a:fillRect/>
          </a:stretch>
        </p:blipFill>
        <p:spPr>
          <a:xfrm>
            <a:off x="539552" y="620688"/>
            <a:ext cx="8208912" cy="6026371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0976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олес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8092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9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</a:t>
            </a:r>
            <a:r>
              <a:rPr lang="ru-RU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за </a:t>
            </a:r>
            <a:r>
              <a:rPr lang="ru-RU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внимание!</a:t>
            </a:r>
          </a:p>
          <a:p>
            <a:pPr marL="0" indent="0">
              <a:buNone/>
            </a:pPr>
            <a:endParaRPr lang="ru-RU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анимашки\компьютеры\komp3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16832"/>
            <a:ext cx="1656184" cy="151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5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3648" y="1124744"/>
            <a:ext cx="6364229" cy="3450696"/>
          </a:xfrm>
        </p:spPr>
        <p:txBody>
          <a:bodyPr/>
          <a:lstStyle/>
          <a:p>
            <a:pPr algn="ctr"/>
            <a:r>
              <a:rPr lang="ru-RU" b="1" dirty="0"/>
              <a:t>Обозначение </a:t>
            </a:r>
            <a:r>
              <a:rPr lang="ru-RU" sz="2000" b="1" i="1" dirty="0">
                <a:solidFill>
                  <a:srgbClr val="FF0000"/>
                </a:solidFill>
              </a:rPr>
              <a:t>π</a:t>
            </a:r>
            <a:r>
              <a:rPr lang="ru-RU" b="1" dirty="0"/>
              <a:t> происходит от первой буквы греческого слова </a:t>
            </a:r>
            <a:r>
              <a:rPr lang="ru-RU" sz="2000" b="1" i="1" dirty="0">
                <a:solidFill>
                  <a:srgbClr val="FF0000"/>
                </a:solidFill>
              </a:rPr>
              <a:t>π</a:t>
            </a:r>
            <a:r>
              <a:rPr lang="ru-RU" sz="2000" b="1" i="1" dirty="0" err="1">
                <a:solidFill>
                  <a:srgbClr val="FF0000"/>
                </a:solidFill>
              </a:rPr>
              <a:t>εριφέρει</a:t>
            </a:r>
            <a:r>
              <a:rPr lang="ru-RU" sz="2000" b="1" i="1" dirty="0">
                <a:solidFill>
                  <a:srgbClr val="FF0000"/>
                </a:solidFill>
              </a:rPr>
              <a:t>α</a:t>
            </a:r>
            <a:r>
              <a:rPr lang="ru-RU" sz="2000" b="1" dirty="0">
                <a:solidFill>
                  <a:srgbClr val="FF0000"/>
                </a:solidFill>
              </a:rPr>
              <a:t> «</a:t>
            </a:r>
            <a:r>
              <a:rPr lang="ru-RU" b="1" dirty="0" smtClean="0">
                <a:solidFill>
                  <a:srgbClr val="FF0000"/>
                </a:solidFill>
              </a:rPr>
              <a:t>окружность».</a:t>
            </a:r>
          </a:p>
          <a:p>
            <a:pPr algn="ctr"/>
            <a:r>
              <a:rPr lang="ru-RU" b="1" dirty="0" smtClean="0"/>
              <a:t>Впервые </a:t>
            </a:r>
            <a:r>
              <a:rPr lang="ru-RU" b="1" dirty="0"/>
              <a:t>обозначение</a:t>
            </a:r>
            <a:br>
              <a:rPr lang="ru-RU" b="1" dirty="0"/>
            </a:br>
            <a:r>
              <a:rPr lang="ru-RU" sz="2000" b="1" i="1" dirty="0">
                <a:solidFill>
                  <a:srgbClr val="FF0000"/>
                </a:solidFill>
              </a:rPr>
              <a:t>π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появилось у </a:t>
            </a:r>
            <a:r>
              <a:rPr lang="ru-RU" b="1" dirty="0" smtClean="0"/>
              <a:t>английского </a:t>
            </a:r>
            <a:r>
              <a:rPr lang="ru-RU" b="1" dirty="0"/>
              <a:t>математика </a:t>
            </a:r>
            <a:r>
              <a:rPr lang="ru-RU" b="1" dirty="0">
                <a:solidFill>
                  <a:srgbClr val="FF0000"/>
                </a:solidFill>
              </a:rPr>
              <a:t>Уильяма Джонса (1706г)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581128"/>
            <a:ext cx="8229600" cy="1252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12" descr="i?id=63283915&amp;tov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89040"/>
            <a:ext cx="247300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7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 Отношение длины окружности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к её диаметру – постоянное число «пи</a:t>
            </a:r>
            <a:r>
              <a:rPr lang="ru-RU" b="1" dirty="0" smtClean="0">
                <a:solidFill>
                  <a:srgbClr val="FF0000"/>
                </a:solidFill>
              </a:rPr>
              <a:t>», которое </a:t>
            </a:r>
            <a:r>
              <a:rPr lang="ru-RU" b="1" dirty="0">
                <a:solidFill>
                  <a:srgbClr val="FF0000"/>
                </a:solidFill>
              </a:rPr>
              <a:t>примерно равно 3,14.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801917" y="4205065"/>
            <a:ext cx="158417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94628" y="4963033"/>
            <a:ext cx="1584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2513837" y="4937809"/>
            <a:ext cx="174913" cy="504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Picture 2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664"/>
            <a:ext cx="21526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2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400" b="1" dirty="0"/>
              <a:t> Английский математик Август де Морган назвал как-то "пи" “…</a:t>
            </a:r>
            <a:r>
              <a:rPr lang="ru-RU" sz="4400" b="1" dirty="0">
                <a:solidFill>
                  <a:srgbClr val="FF0000"/>
                </a:solidFill>
              </a:rPr>
              <a:t>загадочным числом 3,14159…, которое лезет в дверь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sz="4400" b="1" dirty="0">
                <a:solidFill>
                  <a:srgbClr val="FF0000"/>
                </a:solidFill>
              </a:rPr>
              <a:t>в окно и через крышу</a:t>
            </a:r>
            <a:r>
              <a:rPr lang="ru-RU" b="1" dirty="0"/>
              <a:t>”.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50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060848"/>
            <a:ext cx="7408333" cy="399330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>
                <a:latin typeface="Times New Roman" pitchFamily="18" charset="0"/>
              </a:rPr>
              <a:t>Отношение  длины основания</a:t>
            </a:r>
          </a:p>
          <a:p>
            <a:pPr>
              <a:buNone/>
            </a:pPr>
            <a:r>
              <a:rPr lang="ru-RU" b="1" i="1" dirty="0">
                <a:latin typeface="Times New Roman" pitchFamily="18" charset="0"/>
              </a:rPr>
              <a:t>Пирамиды  Хеопса  к  ее </a:t>
            </a:r>
          </a:p>
          <a:p>
            <a:pPr>
              <a:buNone/>
            </a:pPr>
            <a:r>
              <a:rPr lang="ru-RU" b="1" i="1" dirty="0">
                <a:latin typeface="Times New Roman" pitchFamily="18" charset="0"/>
              </a:rPr>
              <a:t>высоте,  разделенное  пополам,</a:t>
            </a:r>
          </a:p>
          <a:p>
            <a:pPr>
              <a:buNone/>
            </a:pPr>
            <a:r>
              <a:rPr lang="ru-RU" b="1" i="1" dirty="0">
                <a:latin typeface="Times New Roman" pitchFamily="18" charset="0"/>
              </a:rPr>
              <a:t>дает  знаменитое  число  </a:t>
            </a:r>
            <a:r>
              <a:rPr lang="el-GR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Возможно,  оно  намеренно  </a:t>
            </a:r>
          </a:p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зашифровано  в  размерах  </a:t>
            </a:r>
          </a:p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Великой  Пирамиды,  причем  с </a:t>
            </a:r>
          </a:p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более  точным  значением,  чем</a:t>
            </a:r>
          </a:p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его  знал  великий  Архимед,  </a:t>
            </a:r>
          </a:p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живший  позже  на  2000 лет.</a:t>
            </a:r>
            <a:endParaRPr lang="el-GR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bg2"/>
                </a:solidFill>
                <a:latin typeface="Times New Roman" pitchFamily="18" charset="0"/>
              </a:rPr>
              <a:t>Интересные  факты.</a:t>
            </a:r>
            <a:endParaRPr lang="ru-RU" dirty="0"/>
          </a:p>
        </p:txBody>
      </p:sp>
      <p:pic>
        <p:nvPicPr>
          <p:cNvPr id="4" name="Picture 4" descr="Пирамида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096" y="2420888"/>
            <a:ext cx="320675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7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3519" y="692696"/>
            <a:ext cx="7038975" cy="5280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66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4780053" cy="4425355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Наиболее древняя формулировка нахождения числа «ПИ» содержится в стихах индийского математика </a:t>
            </a:r>
            <a:r>
              <a:rPr lang="ru-RU" b="1" dirty="0">
                <a:solidFill>
                  <a:srgbClr val="FF0000"/>
                </a:solidFill>
              </a:rPr>
              <a:t>АРИАБХАТЫ</a:t>
            </a:r>
            <a:r>
              <a:rPr lang="ru-RU" b="1" dirty="0"/>
              <a:t> (5-6 век).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Прибавь 4 к сотне и умножь на 8,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Потом ещё 62 000 прибавь.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Когда поделишь результат на 20 000,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Тогда откроется тебе  значенье 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Длины окружности к двум радиусам отношенье.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9" descr="i?id=136401801&amp;tov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1628800"/>
            <a:ext cx="302418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5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Первое вычисление </a:t>
            </a:r>
            <a:r>
              <a:rPr lang="el-GR" dirty="0">
                <a:cs typeface="Arial" charset="0"/>
              </a:rPr>
              <a:t>π</a:t>
            </a:r>
            <a:r>
              <a:rPr lang="ru-RU" dirty="0">
                <a:cs typeface="Arial" charset="0"/>
              </a:rPr>
              <a:t> было предпринято </a:t>
            </a:r>
            <a:r>
              <a:rPr lang="ru-RU" dirty="0" smtClean="0">
                <a:cs typeface="Arial" charset="0"/>
              </a:rPr>
              <a:t>величайшим </a:t>
            </a:r>
            <a:r>
              <a:rPr lang="ru-RU" dirty="0">
                <a:cs typeface="Arial" charset="0"/>
              </a:rPr>
              <a:t>учёным древности </a:t>
            </a:r>
            <a:r>
              <a:rPr lang="ru-RU" b="1" dirty="0">
                <a:solidFill>
                  <a:srgbClr val="FFCC66"/>
                </a:solidFill>
                <a:cs typeface="Arial" charset="0"/>
              </a:rPr>
              <a:t>Архимедом</a:t>
            </a:r>
            <a:r>
              <a:rPr lang="ru-RU" dirty="0" smtClean="0">
                <a:cs typeface="Arial" charset="0"/>
              </a:rPr>
              <a:t>.</a:t>
            </a:r>
            <a:endParaRPr lang="ru-RU" dirty="0" smtClean="0"/>
          </a:p>
          <a:p>
            <a:r>
              <a:rPr lang="ru-RU" dirty="0"/>
              <a:t>Архимед, рассматривая вписанные в круг и описанные </a:t>
            </a:r>
            <a:r>
              <a:rPr lang="ru-RU" dirty="0" err="1" smtClean="0"/>
              <a:t>околонего</a:t>
            </a:r>
            <a:r>
              <a:rPr lang="ru-RU" dirty="0" smtClean="0"/>
              <a:t> </a:t>
            </a:r>
            <a:r>
              <a:rPr lang="ru-RU" dirty="0"/>
              <a:t>многоугольники, вывел для </a:t>
            </a:r>
            <a:r>
              <a:rPr lang="el-GR" dirty="0"/>
              <a:t>π</a:t>
            </a:r>
            <a:r>
              <a:rPr lang="ru-RU" dirty="0"/>
              <a:t> приближённое </a:t>
            </a:r>
            <a:r>
              <a:rPr lang="ru-RU" dirty="0" smtClean="0"/>
              <a:t>значение.</a:t>
            </a:r>
          </a:p>
          <a:p>
            <a:pPr marL="0" indent="0">
              <a:buNone/>
            </a:pPr>
            <a:r>
              <a:rPr lang="ru-RU" b="1" dirty="0" smtClean="0"/>
              <a:t>                      </a:t>
            </a:r>
            <a:r>
              <a:rPr lang="el-GR" sz="2800" b="1" dirty="0" smtClean="0">
                <a:solidFill>
                  <a:srgbClr val="FFCC66"/>
                </a:solidFill>
              </a:rPr>
              <a:t>π</a:t>
            </a:r>
            <a:r>
              <a:rPr lang="ru-RU" sz="2800" b="1" dirty="0" smtClean="0">
                <a:solidFill>
                  <a:srgbClr val="FFCC66"/>
                </a:solidFill>
              </a:rPr>
              <a:t> </a:t>
            </a:r>
            <a:r>
              <a:rPr lang="ru-RU" sz="2800" b="1" dirty="0" smtClean="0">
                <a:solidFill>
                  <a:srgbClr val="FFCC66"/>
                </a:solidFill>
                <a:cs typeface="Arial" charset="0"/>
              </a:rPr>
              <a:t>≈ 22 /7</a:t>
            </a:r>
          </a:p>
          <a:p>
            <a:endParaRPr lang="el-GR" dirty="0">
              <a:cs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ECAN6V0Z6CAQ23F3ICA1B46ROCA5UD7Y6CABPIS4SCAYGZXELCAO2QUKFCADOAKSHCAFJPK01CA37VNXXCAFI7DKJCAJO0LPFCA4X6JKGCASMR3VCCA17URM3CAU208E6CAJ59EGBCAENXFRBCA4Q9SVBCAR06IZ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5104"/>
            <a:ext cx="252028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73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/>
          <a:lstStyle/>
          <a:p>
            <a:r>
              <a:rPr lang="ru-RU" b="1" i="1" dirty="0">
                <a:solidFill>
                  <a:srgbClr val="990033"/>
                </a:solidFill>
                <a:latin typeface="Times New Roman" pitchFamily="18" charset="0"/>
              </a:rPr>
              <a:t>Используя   метод Архимеда,  можно вычислить  </a:t>
            </a:r>
            <a:r>
              <a:rPr lang="el-GR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b="1" i="1" dirty="0">
                <a:solidFill>
                  <a:srgbClr val="990033"/>
                </a:solidFill>
                <a:latin typeface="Times New Roman" pitchFamily="18" charset="0"/>
              </a:rPr>
              <a:t> с любой точностью.</a:t>
            </a:r>
            <a:br>
              <a:rPr lang="ru-RU" b="1" i="1" dirty="0">
                <a:solidFill>
                  <a:srgbClr val="990033"/>
                </a:solidFill>
                <a:latin typeface="Times New Roman" pitchFamily="18" charset="0"/>
              </a:rPr>
            </a:br>
            <a:r>
              <a:rPr lang="ru-RU" b="1" i="1" dirty="0">
                <a:solidFill>
                  <a:srgbClr val="990033"/>
                </a:solidFill>
                <a:latin typeface="Times New Roman" pitchFamily="18" charset="0"/>
              </a:rPr>
              <a:t>В 1596  году </a:t>
            </a:r>
            <a:r>
              <a:rPr lang="ru-RU" b="1" i="1" dirty="0" err="1">
                <a:solidFill>
                  <a:srgbClr val="990033"/>
                </a:solidFill>
                <a:latin typeface="Times New Roman" pitchFamily="18" charset="0"/>
              </a:rPr>
              <a:t>Людольф</a:t>
            </a:r>
            <a:r>
              <a:rPr lang="ru-RU" b="1" i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ru-RU" b="1" i="1" dirty="0" err="1">
                <a:solidFill>
                  <a:srgbClr val="990033"/>
                </a:solidFill>
                <a:latin typeface="Times New Roman" pitchFamily="18" charset="0"/>
              </a:rPr>
              <a:t>ван</a:t>
            </a:r>
            <a:r>
              <a:rPr lang="ru-RU" b="1" i="1" dirty="0">
                <a:solidFill>
                  <a:srgbClr val="990033"/>
                </a:solidFill>
                <a:latin typeface="Times New Roman" pitchFamily="18" charset="0"/>
              </a:rPr>
              <a:t> Келен из </a:t>
            </a:r>
            <a:r>
              <a:rPr lang="ru-RU" b="1" i="1" dirty="0" err="1">
                <a:solidFill>
                  <a:srgbClr val="990033"/>
                </a:solidFill>
                <a:latin typeface="Times New Roman" pitchFamily="18" charset="0"/>
              </a:rPr>
              <a:t>Дельфта</a:t>
            </a:r>
            <a:r>
              <a:rPr lang="ru-RU" b="1" i="1" dirty="0">
                <a:solidFill>
                  <a:srgbClr val="990033"/>
                </a:solidFill>
                <a:latin typeface="Times New Roman" pitchFamily="18" charset="0"/>
              </a:rPr>
              <a:t> получил 35 знаков числа </a:t>
            </a:r>
            <a:r>
              <a:rPr lang="el-GR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b="1" i="1" dirty="0">
                <a:solidFill>
                  <a:srgbClr val="990033"/>
                </a:solidFill>
                <a:latin typeface="Times New Roman" pitchFamily="18" charset="0"/>
              </a:rPr>
              <a:t>. Леонард Эйлер вычислил  </a:t>
            </a:r>
            <a:r>
              <a:rPr lang="el-GR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b="1" i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br>
              <a:rPr lang="ru-RU" b="1" i="1" dirty="0">
                <a:solidFill>
                  <a:srgbClr val="990033"/>
                </a:solidFill>
                <a:latin typeface="Times New Roman" pitchFamily="18" charset="0"/>
              </a:rPr>
            </a:br>
            <a:r>
              <a:rPr lang="ru-RU" b="1" i="1" dirty="0">
                <a:solidFill>
                  <a:srgbClr val="990033"/>
                </a:solidFill>
                <a:latin typeface="Times New Roman" pitchFamily="18" charset="0"/>
              </a:rPr>
              <a:t>с  точностью до 153 десятичных знаков </a:t>
            </a:r>
            <a:br>
              <a:rPr lang="ru-RU" b="1" i="1" dirty="0">
                <a:solidFill>
                  <a:srgbClr val="990033"/>
                </a:solidFill>
                <a:latin typeface="Times New Roman" pitchFamily="18" charset="0"/>
              </a:rPr>
            </a:br>
            <a:r>
              <a:rPr lang="ru-RU" b="1" i="1" dirty="0">
                <a:solidFill>
                  <a:srgbClr val="990033"/>
                </a:solidFill>
                <a:latin typeface="Times New Roman" pitchFamily="18" charset="0"/>
              </a:rPr>
              <a:t>В 1963 году было найдено уже 100265 десятичных знаков числа  </a:t>
            </a:r>
            <a:r>
              <a:rPr lang="el-GR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b="1" i="1" dirty="0">
                <a:solidFill>
                  <a:srgbClr val="990033"/>
                </a:solidFill>
                <a:latin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0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</TotalTime>
  <Words>291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Число пи</vt:lpstr>
      <vt:lpstr>Презентация PowerPoint</vt:lpstr>
      <vt:lpstr>Презентация PowerPoint</vt:lpstr>
      <vt:lpstr>Презентация PowerPoint</vt:lpstr>
      <vt:lpstr>Интересные  факты.</vt:lpstr>
      <vt:lpstr>Презентация PowerPoint</vt:lpstr>
      <vt:lpstr>Презентация PowerPoint</vt:lpstr>
      <vt:lpstr>Презентация PowerPoint</vt:lpstr>
      <vt:lpstr>Презентация PowerPoint</vt:lpstr>
      <vt:lpstr>В 15 веке иранский математик ал-Каши нашёл значение  «ПИ» с 16 верными знаками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Число пи</dc:title>
  <dc:creator>user</dc:creator>
  <cp:lastModifiedBy>User</cp:lastModifiedBy>
  <cp:revision>5</cp:revision>
  <dcterms:created xsi:type="dcterms:W3CDTF">2013-03-06T09:07:42Z</dcterms:created>
  <dcterms:modified xsi:type="dcterms:W3CDTF">2014-03-05T07:43:40Z</dcterms:modified>
</cp:coreProperties>
</file>